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A72F03-BF24-4237-A0B0-D5C3322F9247}">
  <a:tblStyle styleId="{03A72F03-BF24-4237-A0B0-D5C3322F9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adf136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adf136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df1365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df1365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Regression in 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adf13653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adf1365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L1 Geometrie “Diamant mit Ecken” bringt Vorteile: Schrumpfung UND Variablenselektion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 Geometrie bringt aber auch eine neue Schwierigkeit: die Lasso Optimierung hat keine geschlossene Lösung (vgl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Wichter Ausnahmefall ist der Fall mit orthonormaler Designmatrix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Dieser Ausnahmefall führt uns zu “Soft-thresholding”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spielt eine wichtige Rolle in der numerischen Optimierung des Lassos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hat zudem eine wichtige Bedeutung im “Denoising” von Signalen und digitalen Bildern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******************************************************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adf13653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adf1365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8883f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8883f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8883f7b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8883f7b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 haben wir über hoch dimensionale Aspekte der Lineare Regression gesprochen, das heisst Y war eine kontinuierliche Grösse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Jetzt wenden wir uns dem 2. wichtigsten Endpunkt zu: binärer Endpunkt, Klassifikation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883f7b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883f7b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a307a5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a307a5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Kontinuierlicher Response: Bild links; Lineare Regression der Anfangspunkt; Anpassung einer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Binärer Response: Bild rechts; sog Logistische Regression “kopiert” die Idee der linearen Regression; Anpassung einer logistischen “S” Funktinon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a307a59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a307a59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Vorhersage war ein wichtiger Aspekt in unseren bisherigen Betrachtungen: 1) Vorhersage neuer Datenpunkte, z.B.  Was der Kurs der Aktie in 5 Tagen? 2) Berechnung des Generalisierungsfehlers 3) Modellselektion/Tuningparameter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a7b6fd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a7b6fd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funktionniert Vorhersage in der Logistischen Regression? Sehr ähnliche…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Gefittete S-Kurve gibt uns für jeden neuen Datenpunkt eine Vorhersage für die Erfolgswahrscheinlichkeit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Klassifizierung: naheliegend y=1 (Herzinfarkt=ja) falls Erflogswahrscheinlichkeit &gt;0.5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adf1365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adf1365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Probleme betreffend “p gross, n klein” und deren Lösungsansätze spielen eine wichtige Rolle in vielen Disziplinen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Nicht immer offensichtlich: approximation nichtlinearer Zusammenhänge mittels sogn Splines und die Rolle von Ridge Regression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a307a59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a307a59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Quantifizierung des Vorhersagefehlers übernimmt in die Falschklassifiktionsrate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Wichtiges Konzept ist die Konfusionsmatrix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stelle sich vor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Pool von Patienten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Möchte vorhersagen ob der Patient Corona hat oder nicht (Logistische Regression, ML, etc)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Klärt anschliessend ab (im Labor mit Test) ob die Person wirklich Corona hatte.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 Grössen lassen sich aus der Konfusionsmatrix ableiten: Falschklassifikationsrate, Sensitivität, Spezifität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8883f7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8883f7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Bisher: Logistische Regression als “Anpassung einer S Kurve”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Möchte noch kurz ein paar techn Details erwähnen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Ausgangslage ist die Erfolgswahrscheinlichkeit, Modellieren als Funktion der Kovariablen (mittels einem Parametervektor beta)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Trick: log-Odds sind eine lineare Funktion der Kovariablen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Die Likelihoodfunktion berechnen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Anpassung der S-Funktion besteht aus der maximierung des log-likelihoods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a7b6fd5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a7b6fd5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Logistic</a:t>
            </a:r>
            <a:r>
              <a:rPr lang="en"/>
              <a:t> model ist ein Spezialfall eines generalized linear model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8883f7b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8883f7b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 klein, p gross: Im hoch-dimensionalen Setting verwendet man die gleichen Techniken wie in der linear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Stepwise-/Subset Regression &amp; Regularisierung (modulo technische Unterschiede=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a307a59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a307a59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818a260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818a260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8883f7b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8883f7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Logistische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eines Koeffizienten: Odds-ratio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a2d05d7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a2d05d7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Schrittweise Selektion (hier: rückwärts)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8883f7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8883f7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sich fragen wieso man bei diesem Beispiel Lasso verwendet: reine didaktische Übung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Wenden wir uns doch jetzt einem Beispiel zu, wo es Elastic Net wirklich braucht…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a7b6fd5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a7b6fd5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Krebsmedizin &amp; Molekularbiologie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n=72</a:t>
            </a:r>
            <a:r>
              <a:rPr lang="en">
                <a:solidFill>
                  <a:schemeClr val="dk1"/>
                </a:solidFill>
              </a:rPr>
              <a:t> Leukämie Patienten, 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“Ultra” hoch-dimensional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Patienten: Acute Lymphoblastic Leukemia (ALL) und Acute Myeloid Leukemia (AML)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Idee: Können wir anhand molekularer Daten (d.h. Genexpression) den Leukämietyp vorhersagen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Leukämie=weisser Blutkrebs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adf1365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adf1365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Spline?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Von links nach rechts: konstant, stückweise konstant und stückweise lineare Approximation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Splines: stückweise Polynome, die “glatt”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 Spline kann mittels sogn B-Spline Basisfunktionen beschrieben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8883f7b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8883f7b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Verwendung von Elastic 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Vorbereitung der Daten…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 mittels Elastic Net…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a947896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a947896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Nächster Schritt ist die Bestimmung des Lambda’s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CV Plot zeigt: 1) Regularisierung mit lambda~0.3 reduziert den  Fehler auf 1% 2) Modell mit nur 4-6 Genen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947896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947896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 zu erfahren über diese Gene → Sehr nützlich zur Generierung neuer Hypothesen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Generalisierungsfehler des Elastic Net Classifiers: predict Funktion, Berechnung der Konfusionsmatrix, Ablesen des Fehlers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a947896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a947896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8883f7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8883f7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Beispiele: </a:t>
            </a:r>
            <a:r>
              <a:rPr lang="en" u="sng">
                <a:solidFill>
                  <a:schemeClr val="dk1"/>
                </a:solidFill>
              </a:rPr>
              <a:t>Entscheidungsbäume</a:t>
            </a:r>
            <a:r>
              <a:rPr lang="en">
                <a:solidFill>
                  <a:schemeClr val="dk1"/>
                </a:solidFill>
              </a:rPr>
              <a:t>, Random Forest, AdaBoost, Support Vector Machine, Neuronale Netzwerke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beginnen mit Entscheidungsbäumen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8883f7b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8883f7b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Entscheidungsbäume sind sehr intuitive!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Direkt zu unserem Herzinfarkt Beispiel (CORIS Datensatz)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Links: Entscheidungsbaum für die CORIS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sagt uns dieser Baum? Wurzel, Knoten, Blätter (Resultat der Klassifizierung)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Nehmen wir den roten Patienten: Lassen ihn von oben durch den Baum wandern….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a62e9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a62e9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bekommen wir einen solchen Baum, d.h. wie erlernen wir einen Baum?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rpart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Greedy Approach: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 an der Wurzel und wähle eine optimale Verzweigung (Variable und den Schwellenwert), Im Beispiel: age &amp; 51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bedeutet: max Reduktion der Knoten Unreinheit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Iterieren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Lerne übermässig grossen Baum!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a62e9aa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a62e9aa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Betrachte “Tobacco”-Verzweigung/Split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p: Anteil Klasse “0”, 1-p: Anteil Klasse “1”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Gini=2*p*(p-1)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 zwischen 0 und 0.5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Split so dass Gini minimal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diesem Beispiel: Tobacco &amp; Schwellenwert 7.6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a307a59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a307a59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1ster Schritt: wzu grosser Baum; dieser Baum ist zu komplex und führt zu Overfitting!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2ter Schritt: zurecht stutzen des Baumes “Pruning”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Cost-complexity Kriterium; Ähnlich wie bei AIC: Term zur Belohnung eines guten Fits und Term zur Bestrafung komplexer Bäume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Parameter alpha. Für jedes alpha gibt es eine Teilbaum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Berechne für jedes alpha den Teilbaum und wähle gemäss 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|T|: Anzahl Blätter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in rpart.control: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p ist ein “skaliertes” 𝞪, cp=0 “kein pruning”, cp=1 “Baum ohne Blätter”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c2b1eae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c2b1ea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CORIS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Plotcp: Error vs 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alpha bei 0.03; entspricht einem Teilbaum mit 4 Blätter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Übermässig grosser Baum &amp; gestuzter Baum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adf1365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adf1365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Wie findet man eine solche Basis? Input: X, K und 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Gegeben eine B-Spline Basis; finde betas mittels kleinster Quadrate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Beispiel: N=100 → p=10 (1:10 Regel)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a62e9aa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a62e9aa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sehr simple und intuitive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haben generell keine sehr gute Vorhersagekraft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die Grundlage für AdaBoost und Random Forest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b5a5d9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b5a5d9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von Random Forest ist hier illustriert: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Daten mehrfach verwendet (dh generiert sog bootstrap Datensätze)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Für jeden Bootstrapped Datensatz wird ein Entscheidungsbaum erzeugt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Mehrheitsentscheid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Züchte einen Wald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Generiere viele “bootstrapped” Datensätze (Ziehen mit Zurücklegen)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Bilde für jeden Datensatz einen Entscheidungsbaum (*)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a4545532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a4545532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Ohne ins Detail zu gehen: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boostrapped Datensatz?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Ziehen mit Zurücklegen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In-the-bag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Out-of-bag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a4545532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a454553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Entscheidungsbaum war sehr intuitive: man wusste welches die wichtigste Variable ist, usw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 ist schwer überschaubar: dutzende-hunderte von unterschiedlichen Bäumen die zur Entscheidung beitragen “Wald”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Wichtig: Berechnung einer sog Variable Importance, dh Mass für die Wichtigkeit der Variablen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Idee: betrachte eine Variable Xj und einen bootstrapped; Baum “in-the-bag” OOB “out-the-bag”; Permutiere im out-the-bag die variable Xj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 Idee: überlegt euch das nochmals und sonst fragt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a454553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0a454553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a307a59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0a307a59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a947896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a947896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a4545532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a4545532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a4545532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a4545532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cfe3db5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cfe3db5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adf1365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adf1365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fe3db5d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fe3db5d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cfe3db5d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cfe3db5d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fe3db5d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cfe3db5d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fe3db5d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fe3db5d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cfe3db5d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cfe3db5d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fe3db5d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cfe3db5d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cfe3db5d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cfe3db5d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fe3db5d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cfe3db5d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fe3db5d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cfe3db5d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cfe3db5d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cfe3db5d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7db8350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7db8350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fe3db5d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fe3db5d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cfe3db5d8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cfe3db5d8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1607016e0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1607016e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8883f7bd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f8883f7bd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607016e0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607016e0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607016e0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607016e0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adf1365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adf1365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/>
              <a:t>Letzten Kurstag haben wir ausführlich über die Ridge Regression gesprochen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Ridge Regression sucht die “Balance” zwischen Goodness-of-fit und Modellkomplexität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adf1365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adf1365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Alternative zu Ridge ist die sogenannte Lasso Regression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Penalisierung der L1 Norm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adf1365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adf1365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Level sets RSS=Ellipsoide mit OLS im Zentrum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Dh: bewegen wir uns weg vom OLS → grösseres RSS(beta)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Lösung ist dort wo das Ellipsoid mit dem blauen Kreis zusammen trifft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OLS wird gegen Null geschrumpft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1550" y="2"/>
            <a:ext cx="462450" cy="4615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image" Target="../media/image77.png"/><Relationship Id="rId7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75.png"/><Relationship Id="rId8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50"/>
              <a:t>Analyse hochdimensionaler Daten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2</a:t>
            </a: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889125"/>
            <a:ext cx="4278975" cy="37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99" y="867850"/>
            <a:ext cx="4427002" cy="37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- Dummy Daten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0" y="1281250"/>
            <a:ext cx="4091650" cy="36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63" y="1281238"/>
            <a:ext cx="4424375" cy="375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75" y="853600"/>
            <a:ext cx="4364025" cy="473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- Dummy Daten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Soft-thresholding &amp; Numerische Optimierung</a:t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240875" y="901500"/>
            <a:ext cx="4740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Keine geschlossene Lösung (L1 Penalty nicht differenzierbar)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Wichtige Ausnahme ist der Fall mit orthonormaler Designmatrix,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Lösung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bf X^T\bf X=\bf I" id="189" name="Google Shape;189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26" y="1889700"/>
            <a:ext cx="1096576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 \beta_{\lambda,j}^{\rm Lasso}&#10;&amp;=\left\{\begin{array}{ll}&#10;      \hat\beta^{\rm OLS}_j-0.5\lambda &amp; {\rm if}\;\hat\beta^{\rm OLS}_j&gt;0.5\lambda\\&#10;      0 &amp; {\rm if}\;|\hat\beta^{\rm OLS}_j|\leq 0.5\lambda\\&#10; \hat\beta^{\rm OLS}_j+0.5\lambda &amp; {\rm if}\;\hat\beta^{\rm OLS}_j&lt;-0.5\lambda&#10;    \end{array}&#10;  \right.&#10;\end{align*}" id="190" name="Google Shape;190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75" y="2332599"/>
            <a:ext cx="3254924" cy="10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5243072" y="1084625"/>
            <a:ext cx="3900928" cy="3081525"/>
            <a:chOff x="5243072" y="1084625"/>
            <a:chExt cx="3900928" cy="3081525"/>
          </a:xfrm>
        </p:grpSpPr>
        <p:pic>
          <p:nvPicPr>
            <p:cNvPr id="193" name="Google Shape;19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072" y="1084625"/>
              <a:ext cx="3794853" cy="30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26950" y="269922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3300" y="236315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17500" y="149057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8350" y="349030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4"/>
          <p:cNvSpPr txBox="1"/>
          <p:nvPr/>
        </p:nvSpPr>
        <p:spPr>
          <a:xfrm>
            <a:off x="311700" y="3337550"/>
            <a:ext cx="4872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spielt eine wichtige Rolle in der numerischen Optimierung des Lassos (“Pathwise Coordinate Optimization”)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wird benutzt zum “Denoising” von Signalen und digitalen Bildern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Regression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355050" y="3080425"/>
            <a:ext cx="8644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Mischungsparameter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:</a:t>
            </a:r>
            <a:r>
              <a:rPr lang="en" sz="1700">
                <a:solidFill>
                  <a:schemeClr val="dk2"/>
                </a:solidFill>
              </a:rPr>
              <a:t>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=0 Ridge,</a:t>
            </a:r>
            <a:r>
              <a:rPr lang="en" sz="1700">
                <a:solidFill>
                  <a:schemeClr val="dk2"/>
                </a:solidFill>
              </a:rPr>
              <a:t> 𝛼</a:t>
            </a:r>
            <a:r>
              <a:rPr lang="en">
                <a:solidFill>
                  <a:schemeClr val="dk2"/>
                </a:solidFill>
              </a:rPr>
              <a:t>=1 Lasso, alles dazwischen ist “Elastic Net” (siehe glmnet)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Elastic Net vereint die “Stärken” von Ridge und Lasso: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Korrelierte Variablen werden zueinander hin geschrumpft (Ridge)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Variablen werden gleichzeitig selektiert (Lasso)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hat{\beta}^{\rm EN}_{\lambda}=\text{arg}\min\limits_{\beta}\;\rm{RSS}(\beta)+\color{blue}{\lambda}\Big(\color{red}{\alpha} \|\beta\|_1+\color{red}{(1-\alpha)} \|\beta\|_2^2\Big)" id="207" name="Google Shape;207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645102"/>
            <a:ext cx="8466666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Logistische Regression &amp; Elastic Net</a:t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 &amp; Logistische Regression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Fokus auf Lineare Regression, d.h. Y kontinuierliche Variable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 weiterer häufiger Endpunkt ist binär, d.h. Y ∈ {0,1}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Logistische Regression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</a:t>
            </a:r>
            <a:r>
              <a:rPr lang="en"/>
              <a:t>CORIS Studie)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N=362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r>
              <a:rPr lang="en"/>
              <a:t>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4294967295" type="title"/>
          </p:nvPr>
        </p:nvSpPr>
        <p:spPr>
          <a:xfrm>
            <a:off x="4413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Lineare </a:t>
            </a:r>
            <a:r>
              <a:rPr lang="en">
                <a:solidFill>
                  <a:schemeClr val="dk2"/>
                </a:solidFill>
              </a:rPr>
              <a:t>Regression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35" name="Google Shape;235;p29"/>
          <p:cNvGrpSpPr/>
          <p:nvPr/>
        </p:nvGrpSpPr>
        <p:grpSpPr>
          <a:xfrm>
            <a:off x="5157925" y="809975"/>
            <a:ext cx="3373800" cy="3211200"/>
            <a:chOff x="5157925" y="1190975"/>
            <a:chExt cx="3373800" cy="3211200"/>
          </a:xfrm>
        </p:grpSpPr>
        <p:grpSp>
          <p:nvGrpSpPr>
            <p:cNvPr id="236" name="Google Shape;236;p29"/>
            <p:cNvGrpSpPr/>
            <p:nvPr/>
          </p:nvGrpSpPr>
          <p:grpSpPr>
            <a:xfrm>
              <a:off x="5586875" y="1385500"/>
              <a:ext cx="2826600" cy="2581500"/>
              <a:chOff x="862475" y="1309300"/>
              <a:chExt cx="2826600" cy="2581500"/>
            </a:xfrm>
          </p:grpSpPr>
          <p:cxnSp>
            <p:nvCxnSpPr>
              <p:cNvPr id="237" name="Google Shape;237;p29"/>
              <p:cNvCxnSpPr/>
              <p:nvPr/>
            </p:nvCxnSpPr>
            <p:spPr>
              <a:xfrm flipH="1" rot="10800000">
                <a:off x="862475" y="1309300"/>
                <a:ext cx="300" cy="2569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8" name="Google Shape;238;p29"/>
              <p:cNvCxnSpPr/>
              <p:nvPr/>
            </p:nvCxnSpPr>
            <p:spPr>
              <a:xfrm flipH="1" rot="10800000">
                <a:off x="862775" y="3878500"/>
                <a:ext cx="2826300" cy="1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39" name="Google Shape;239;p29"/>
            <p:cNvSpPr/>
            <p:nvPr/>
          </p:nvSpPr>
          <p:spPr>
            <a:xfrm>
              <a:off x="581677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7110813" y="22618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6676700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242563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8090325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728490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0185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598487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711082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837880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 txBox="1"/>
            <p:nvPr/>
          </p:nvSpPr>
          <p:spPr>
            <a:xfrm>
              <a:off x="8213125" y="4001975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X</a:t>
              </a:r>
              <a:endParaRPr b="1"/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5234125" y="1190975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Y</a:t>
              </a:r>
              <a:endParaRPr b="1"/>
            </a:p>
          </p:txBody>
        </p:sp>
        <p:cxnSp>
          <p:nvCxnSpPr>
            <p:cNvPr id="251" name="Google Shape;251;p29"/>
            <p:cNvCxnSpPr/>
            <p:nvPr/>
          </p:nvCxnSpPr>
          <p:spPr>
            <a:xfrm>
              <a:off x="5502175" y="2291175"/>
              <a:ext cx="16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9"/>
            <p:cNvCxnSpPr/>
            <p:nvPr/>
          </p:nvCxnSpPr>
          <p:spPr>
            <a:xfrm>
              <a:off x="5502175" y="3794500"/>
              <a:ext cx="16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29"/>
            <p:cNvSpPr txBox="1"/>
            <p:nvPr/>
          </p:nvSpPr>
          <p:spPr>
            <a:xfrm>
              <a:off x="5157925" y="3594400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</a:t>
              </a:r>
              <a:endParaRPr b="1"/>
            </a:p>
          </p:txBody>
        </p:sp>
        <p:sp>
          <p:nvSpPr>
            <p:cNvPr id="254" name="Google Shape;254;p29"/>
            <p:cNvSpPr txBox="1"/>
            <p:nvPr/>
          </p:nvSpPr>
          <p:spPr>
            <a:xfrm>
              <a:off x="5183575" y="2105963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</a:t>
              </a:r>
              <a:endParaRPr b="1"/>
            </a:p>
          </p:txBody>
        </p:sp>
        <p:cxnSp>
          <p:nvCxnSpPr>
            <p:cNvPr id="255" name="Google Shape;255;p29"/>
            <p:cNvCxnSpPr>
              <a:endCxn id="248" idx="2"/>
            </p:cNvCxnSpPr>
            <p:nvPr/>
          </p:nvCxnSpPr>
          <p:spPr>
            <a:xfrm flipH="1" rot="10800000">
              <a:off x="5635000" y="2291175"/>
              <a:ext cx="2743800" cy="1533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66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9"/>
          <p:cNvSpPr txBox="1"/>
          <p:nvPr/>
        </p:nvSpPr>
        <p:spPr>
          <a:xfrm>
            <a:off x="5312025" y="4085225"/>
            <a:ext cx="34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ist binär 0,1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S-förmige logistische Funktion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509725" y="4137925"/>
            <a:ext cx="39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Y ist kontinuierlich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Geraden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6115225" y="630750"/>
            <a:ext cx="3028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600">
                <a:solidFill>
                  <a:schemeClr val="accent1"/>
                </a:solidFill>
              </a:rPr>
              <a:t>p(x;</a:t>
            </a:r>
            <a:r>
              <a:rPr lang="en" sz="1700">
                <a:solidFill>
                  <a:schemeClr val="accent1"/>
                </a:solidFill>
              </a:rPr>
              <a:t>𝛃</a:t>
            </a:r>
            <a:r>
              <a:rPr lang="en" sz="1600">
                <a:solidFill>
                  <a:schemeClr val="accent1"/>
                </a:solidFill>
              </a:rPr>
              <a:t>) “logistische Funktion”</a:t>
            </a:r>
            <a:endParaRPr sz="16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600">
                <a:solidFill>
                  <a:schemeClr val="accent1"/>
                </a:solidFill>
              </a:rPr>
              <a:t>Erfolgswahrscheinlichkeit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259" name="Google Shape;259;p29"/>
          <p:cNvCxnSpPr/>
          <p:nvPr/>
        </p:nvCxnSpPr>
        <p:spPr>
          <a:xfrm>
            <a:off x="7135950" y="1530050"/>
            <a:ext cx="459000" cy="55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0" name="Google Shape;260;p29"/>
          <p:cNvGrpSpPr/>
          <p:nvPr/>
        </p:nvGrpSpPr>
        <p:grpSpPr>
          <a:xfrm>
            <a:off x="509725" y="962375"/>
            <a:ext cx="3221400" cy="3211200"/>
            <a:chOff x="509725" y="809975"/>
            <a:chExt cx="3221400" cy="3211200"/>
          </a:xfrm>
        </p:grpSpPr>
        <p:grpSp>
          <p:nvGrpSpPr>
            <p:cNvPr id="261" name="Google Shape;261;p29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262" name="Google Shape;262;p29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263" name="Google Shape;263;p29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64" name="Google Shape;264;p29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65" name="Google Shape;265;p29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6" name="Google Shape;276;p29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7" name="Google Shape;277;p29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278" name="Google Shape;278;p29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279" name="Google Shape;279;p29"/>
            <p:cNvSpPr txBox="1"/>
            <p:nvPr/>
          </p:nvSpPr>
          <p:spPr>
            <a:xfrm>
              <a:off x="2372150" y="881000"/>
              <a:ext cx="852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</a:t>
              </a:r>
              <a:r>
                <a:rPr lang="en" sz="1700">
                  <a:solidFill>
                    <a:schemeClr val="accent1"/>
                  </a:solidFill>
                </a:rPr>
                <a:t> = 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sp>
        <p:nvSpPr>
          <p:cNvPr id="280" name="Google Shape;280;p29"/>
          <p:cNvSpPr txBox="1"/>
          <p:nvPr>
            <p:ph idx="4294967295" type="title"/>
          </p:nvPr>
        </p:nvSpPr>
        <p:spPr>
          <a:xfrm>
            <a:off x="531202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Logistische Regression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/>
          <p:nvPr/>
        </p:nvSpPr>
        <p:spPr>
          <a:xfrm>
            <a:off x="4942187" y="1147375"/>
            <a:ext cx="1917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Trainingdaten</a:t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6903750" y="1147375"/>
            <a:ext cx="9876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</a:t>
            </a:r>
            <a:endParaRPr/>
          </a:p>
        </p:txBody>
      </p:sp>
      <p:graphicFrame>
        <p:nvGraphicFramePr>
          <p:cNvPr id="288" name="Google Shape;288;p30"/>
          <p:cNvGraphicFramePr/>
          <p:nvPr/>
        </p:nvGraphicFramePr>
        <p:xfrm>
          <a:off x="4936650" y="19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383375"/>
                <a:gridCol w="383375"/>
                <a:gridCol w="383375"/>
                <a:gridCol w="383375"/>
                <a:gridCol w="383375"/>
              </a:tblGrid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89" name="Google Shape;289;p30"/>
          <p:cNvSpPr txBox="1"/>
          <p:nvPr/>
        </p:nvSpPr>
        <p:spPr>
          <a:xfrm>
            <a:off x="4891350" y="516825"/>
            <a:ext cx="18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290" name="Google Shape;290;p30"/>
          <p:cNvGrpSpPr/>
          <p:nvPr/>
        </p:nvGrpSpPr>
        <p:grpSpPr>
          <a:xfrm>
            <a:off x="192500" y="1343375"/>
            <a:ext cx="3538625" cy="3597775"/>
            <a:chOff x="192500" y="809975"/>
            <a:chExt cx="3538625" cy="3597775"/>
          </a:xfrm>
        </p:grpSpPr>
        <p:sp>
          <p:nvSpPr>
            <p:cNvPr id="291" name="Google Shape;291;p30"/>
            <p:cNvSpPr txBox="1"/>
            <p:nvPr/>
          </p:nvSpPr>
          <p:spPr>
            <a:xfrm>
              <a:off x="2642450" y="38998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292" name="Google Shape;292;p30"/>
            <p:cNvGrpSpPr/>
            <p:nvPr/>
          </p:nvGrpSpPr>
          <p:grpSpPr>
            <a:xfrm>
              <a:off x="509725" y="809975"/>
              <a:ext cx="3221400" cy="3211200"/>
              <a:chOff x="509725" y="809975"/>
              <a:chExt cx="3221400" cy="3211200"/>
            </a:xfrm>
          </p:grpSpPr>
          <p:grpSp>
            <p:nvGrpSpPr>
              <p:cNvPr id="293" name="Google Shape;293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94" name="Google Shape;294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95" name="Google Shape;295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96" name="Google Shape;296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97" name="Google Shape;297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8" name="Google Shape;308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9" name="Google Shape;309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10" name="Google Shape;310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311" name="Google Shape;311;p30"/>
              <p:cNvSpPr txBox="1"/>
              <p:nvPr/>
            </p:nvSpPr>
            <p:spPr>
              <a:xfrm>
                <a:off x="2372150" y="881000"/>
                <a:ext cx="852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12" name="Google Shape;312;p30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30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" name="Google Shape;314;p30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0"/>
            <p:cNvCxnSpPr>
              <a:stCxn id="313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316" name="Google Shape;316;p3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0"/>
          <p:cNvSpPr txBox="1"/>
          <p:nvPr/>
        </p:nvSpPr>
        <p:spPr>
          <a:xfrm>
            <a:off x="593975" y="8822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neuer Datenpunkte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4866175" y="74717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Trainieren und Testen des Modells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 rot="-5400000">
            <a:off x="6962675" y="2505447"/>
            <a:ext cx="12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Modellselektion</a:t>
            </a:r>
            <a:endParaRPr sz="1100"/>
          </a:p>
        </p:txBody>
      </p:sp>
      <p:cxnSp>
        <p:nvCxnSpPr>
          <p:cNvPr id="320" name="Google Shape;320;p30"/>
          <p:cNvCxnSpPr/>
          <p:nvPr/>
        </p:nvCxnSpPr>
        <p:spPr>
          <a:xfrm>
            <a:off x="7007625" y="2643725"/>
            <a:ext cx="22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0"/>
          <p:cNvSpPr txBox="1"/>
          <p:nvPr/>
        </p:nvSpPr>
        <p:spPr>
          <a:xfrm>
            <a:off x="6797867" y="31783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K</a:t>
            </a:r>
            <a:endParaRPr b="1" baseline="-25000" sz="1000"/>
          </a:p>
        </p:txBody>
      </p:sp>
      <p:sp>
        <p:nvSpPr>
          <p:cNvPr id="322" name="Google Shape;322;p30"/>
          <p:cNvSpPr txBox="1"/>
          <p:nvPr/>
        </p:nvSpPr>
        <p:spPr>
          <a:xfrm>
            <a:off x="6797867" y="2257900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2</a:t>
            </a:r>
            <a:endParaRPr b="1" baseline="-25000" sz="1000"/>
          </a:p>
        </p:txBody>
      </p:sp>
      <p:sp>
        <p:nvSpPr>
          <p:cNvPr id="323" name="Google Shape;323;p30"/>
          <p:cNvSpPr txBox="1"/>
          <p:nvPr/>
        </p:nvSpPr>
        <p:spPr>
          <a:xfrm>
            <a:off x="6797867" y="19510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1</a:t>
            </a:r>
            <a:endParaRPr b="1" baseline="-25000" sz="1000"/>
          </a:p>
        </p:txBody>
      </p:sp>
      <p:sp>
        <p:nvSpPr>
          <p:cNvPr id="324" name="Google Shape;324;p30"/>
          <p:cNvSpPr txBox="1"/>
          <p:nvPr/>
        </p:nvSpPr>
        <p:spPr>
          <a:xfrm rot="5400000">
            <a:off x="6864925" y="2742525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325" name="Google Shape;325;p30"/>
          <p:cNvSpPr txBox="1"/>
          <p:nvPr/>
        </p:nvSpPr>
        <p:spPr>
          <a:xfrm>
            <a:off x="4891350" y="38361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Quantifizierung des Fehlers</a:t>
            </a:r>
            <a:endParaRPr/>
          </a:p>
        </p:txBody>
      </p:sp>
      <p:sp>
        <p:nvSpPr>
          <p:cNvPr id="326" name="Google Shape;3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775" y="4165175"/>
            <a:ext cx="2984225" cy="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1"/>
          <p:cNvGrpSpPr/>
          <p:nvPr/>
        </p:nvGrpSpPr>
        <p:grpSpPr>
          <a:xfrm>
            <a:off x="1170200" y="962375"/>
            <a:ext cx="4179225" cy="3211200"/>
            <a:chOff x="4523000" y="809975"/>
            <a:chExt cx="4179225" cy="3211200"/>
          </a:xfrm>
        </p:grpSpPr>
        <p:grpSp>
          <p:nvGrpSpPr>
            <p:cNvPr id="334" name="Google Shape;334;p31"/>
            <p:cNvGrpSpPr/>
            <p:nvPr/>
          </p:nvGrpSpPr>
          <p:grpSpPr>
            <a:xfrm>
              <a:off x="5157925" y="809975"/>
              <a:ext cx="3373800" cy="3211200"/>
              <a:chOff x="5157925" y="1190975"/>
              <a:chExt cx="3373800" cy="3211200"/>
            </a:xfrm>
          </p:grpSpPr>
          <p:grpSp>
            <p:nvGrpSpPr>
              <p:cNvPr id="335" name="Google Shape;335;p31"/>
              <p:cNvGrpSpPr/>
              <p:nvPr/>
            </p:nvGrpSpPr>
            <p:grpSpPr>
              <a:xfrm>
                <a:off x="5586875" y="13855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36" name="Google Shape;336;p31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37" name="Google Shape;337;p31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38" name="Google Shape;338;p31"/>
              <p:cNvSpPr/>
              <p:nvPr/>
            </p:nvSpPr>
            <p:spPr>
              <a:xfrm>
                <a:off x="58167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7110813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1"/>
              <p:cNvSpPr/>
              <p:nvPr/>
            </p:nvSpPr>
            <p:spPr>
              <a:xfrm>
                <a:off x="6676700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6242563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8090325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72849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780185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59848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711082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83788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1"/>
              <p:cNvSpPr txBox="1"/>
              <p:nvPr/>
            </p:nvSpPr>
            <p:spPr>
              <a:xfrm>
                <a:off x="8213125" y="4001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49" name="Google Shape;349;p31"/>
              <p:cNvSpPr txBox="1"/>
              <p:nvPr/>
            </p:nvSpPr>
            <p:spPr>
              <a:xfrm>
                <a:off x="5234125" y="1190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  <p:cxnSp>
            <p:nvCxnSpPr>
              <p:cNvPr id="350" name="Google Shape;350;p31"/>
              <p:cNvCxnSpPr/>
              <p:nvPr/>
            </p:nvCxnSpPr>
            <p:spPr>
              <a:xfrm>
                <a:off x="5502175" y="2291175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31"/>
              <p:cNvCxnSpPr/>
              <p:nvPr/>
            </p:nvCxnSpPr>
            <p:spPr>
              <a:xfrm>
                <a:off x="5502175" y="3794500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2" name="Google Shape;352;p31"/>
              <p:cNvSpPr txBox="1"/>
              <p:nvPr/>
            </p:nvSpPr>
            <p:spPr>
              <a:xfrm>
                <a:off x="5157925" y="3594400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0</a:t>
                </a:r>
                <a:endParaRPr b="1"/>
              </a:p>
            </p:txBody>
          </p:sp>
          <p:sp>
            <p:nvSpPr>
              <p:cNvPr id="353" name="Google Shape;353;p31"/>
              <p:cNvSpPr txBox="1"/>
              <p:nvPr/>
            </p:nvSpPr>
            <p:spPr>
              <a:xfrm>
                <a:off x="5183575" y="2105963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1</a:t>
                </a:r>
                <a:endParaRPr b="1"/>
              </a:p>
            </p:txBody>
          </p:sp>
          <p:cxnSp>
            <p:nvCxnSpPr>
              <p:cNvPr id="354" name="Google Shape;354;p31"/>
              <p:cNvCxnSpPr>
                <a:endCxn id="347" idx="2"/>
              </p:cNvCxnSpPr>
              <p:nvPr/>
            </p:nvCxnSpPr>
            <p:spPr>
              <a:xfrm flipH="1" rot="10800000">
                <a:off x="5635000" y="2291175"/>
                <a:ext cx="2743800" cy="1533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0066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55" name="Google Shape;355;p31"/>
            <p:cNvSpPr txBox="1"/>
            <p:nvPr/>
          </p:nvSpPr>
          <p:spPr>
            <a:xfrm>
              <a:off x="4523000" y="1910175"/>
              <a:ext cx="116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</a:t>
              </a:r>
              <a:endParaRPr sz="1600">
                <a:solidFill>
                  <a:srgbClr val="FF0000"/>
                </a:solidFill>
              </a:endParaRPr>
            </a:p>
          </p:txBody>
        </p:sp>
        <p:cxnSp>
          <p:nvCxnSpPr>
            <p:cNvPr id="356" name="Google Shape;356;p31"/>
            <p:cNvCxnSpPr/>
            <p:nvPr/>
          </p:nvCxnSpPr>
          <p:spPr>
            <a:xfrm>
              <a:off x="5391425" y="2678725"/>
              <a:ext cx="3310800" cy="2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57" name="Google Shape;357;p31"/>
            <p:cNvSpPr txBox="1"/>
            <p:nvPr/>
          </p:nvSpPr>
          <p:spPr>
            <a:xfrm>
              <a:off x="5157925" y="2333150"/>
              <a:ext cx="59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  <p:sp>
          <p:nvSpPr>
            <p:cNvPr id="358" name="Google Shape;358;p31"/>
            <p:cNvSpPr txBox="1"/>
            <p:nvPr/>
          </p:nvSpPr>
          <p:spPr>
            <a:xfrm>
              <a:off x="7499175" y="3536650"/>
              <a:ext cx="60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x</a:t>
              </a:r>
              <a:r>
                <a:rPr b="1" baseline="-25000" lang="en" sz="1600">
                  <a:solidFill>
                    <a:srgbClr val="FF0000"/>
                  </a:solidFill>
                </a:rPr>
                <a:t>new</a:t>
              </a:r>
              <a:endParaRPr b="1" baseline="-25000" sz="1600">
                <a:solidFill>
                  <a:srgbClr val="FF0000"/>
                </a:solidFill>
              </a:endParaRPr>
            </a:p>
          </p:txBody>
        </p:sp>
        <p:cxnSp>
          <p:nvCxnSpPr>
            <p:cNvPr id="359" name="Google Shape;359;p31"/>
            <p:cNvCxnSpPr/>
            <p:nvPr/>
          </p:nvCxnSpPr>
          <p:spPr>
            <a:xfrm>
              <a:off x="7636500" y="2114000"/>
              <a:ext cx="11100" cy="1467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31"/>
            <p:cNvCxnSpPr/>
            <p:nvPr/>
          </p:nvCxnSpPr>
          <p:spPr>
            <a:xfrm>
              <a:off x="5593500" y="2075250"/>
              <a:ext cx="2048700" cy="3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1" name="Google Shape;361;p31"/>
            <p:cNvSpPr/>
            <p:nvPr/>
          </p:nvSpPr>
          <p:spPr>
            <a:xfrm>
              <a:off x="7564500" y="18840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350" y="2278775"/>
            <a:ext cx="2271475" cy="20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31"/>
          <p:cNvGrpSpPr/>
          <p:nvPr/>
        </p:nvGrpSpPr>
        <p:grpSpPr>
          <a:xfrm>
            <a:off x="3824550" y="745425"/>
            <a:ext cx="3704275" cy="1064600"/>
            <a:chOff x="4891350" y="745425"/>
            <a:chExt cx="3704275" cy="1064600"/>
          </a:xfrm>
        </p:grpSpPr>
        <p:sp>
          <p:nvSpPr>
            <p:cNvPr id="364" name="Google Shape;364;p31"/>
            <p:cNvSpPr txBox="1"/>
            <p:nvPr/>
          </p:nvSpPr>
          <p:spPr>
            <a:xfrm>
              <a:off x="4891350" y="745425"/>
              <a:ext cx="18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descr="{\color{red}{\hat{y}_{\rm new}}}" id="365" name="Google Shape;365;p31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4975" y="1112550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1"/>
            <p:cNvSpPr/>
            <p:nvPr/>
          </p:nvSpPr>
          <p:spPr>
            <a:xfrm>
              <a:off x="6151750" y="931350"/>
              <a:ext cx="237000" cy="734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 txBox="1"/>
            <p:nvPr/>
          </p:nvSpPr>
          <p:spPr>
            <a:xfrm>
              <a:off x="5786325" y="1075500"/>
              <a:ext cx="4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0000"/>
                  </a:solidFill>
                </a:rPr>
                <a:t>=</a:t>
              </a:r>
              <a:endParaRPr b="1" sz="1700">
                <a:solidFill>
                  <a:srgbClr val="FF0000"/>
                </a:solidFill>
              </a:endParaRPr>
            </a:p>
          </p:txBody>
        </p:sp>
        <p:sp>
          <p:nvSpPr>
            <p:cNvPr id="368" name="Google Shape;368;p31"/>
            <p:cNvSpPr txBox="1"/>
            <p:nvPr/>
          </p:nvSpPr>
          <p:spPr>
            <a:xfrm>
              <a:off x="6504925" y="745425"/>
              <a:ext cx="186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1</a:t>
              </a:r>
              <a:r>
                <a:rPr lang="en" sz="1600">
                  <a:solidFill>
                    <a:srgbClr val="FF0000"/>
                  </a:solidFill>
                </a:rPr>
                <a:t>    if </a:t>
              </a: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;𝛃)&gt;0.5</a:t>
              </a:r>
              <a:endParaRPr/>
            </a:p>
          </p:txBody>
        </p:sp>
        <p:sp>
          <p:nvSpPr>
            <p:cNvPr id="369" name="Google Shape;369;p31"/>
            <p:cNvSpPr txBox="1"/>
            <p:nvPr/>
          </p:nvSpPr>
          <p:spPr>
            <a:xfrm>
              <a:off x="6504925" y="1378925"/>
              <a:ext cx="209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0</a:t>
              </a:r>
              <a:r>
                <a:rPr lang="en" sz="1600">
                  <a:solidFill>
                    <a:srgbClr val="FF0000"/>
                  </a:solidFill>
                </a:rPr>
                <a:t>     sonst</a:t>
              </a:r>
              <a:endParaRPr/>
            </a:p>
          </p:txBody>
        </p:sp>
      </p:grpSp>
      <p:sp>
        <p:nvSpPr>
          <p:cNvPr id="370" name="Google Shape;3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Vorhersage - Logistische Regression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Ridge Regression und Splines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Probleme betreffend “p gross, n klein” und deren Lösungsansätze spielen eine wichtige Rolle in vielen Disziplinen der Statisti</a:t>
            </a:r>
            <a:r>
              <a:rPr lang="en" sz="1600"/>
              <a:t>k (nicht immer offensichtlich)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00" y="1989675"/>
            <a:ext cx="4593301" cy="2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1989675"/>
            <a:ext cx="3967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Response Y und Kovariable X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Nichtlinearer Zusammenhang (sinusoidal)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</a:t>
            </a:r>
            <a:r>
              <a:rPr lang="en"/>
              <a:t>fehler - Falschklassifikationsrate</a:t>
            </a:r>
            <a:endParaRPr/>
          </a:p>
        </p:txBody>
      </p:sp>
      <p:graphicFrame>
        <p:nvGraphicFramePr>
          <p:cNvPr id="377" name="Google Shape;377;p32"/>
          <p:cNvGraphicFramePr/>
          <p:nvPr/>
        </p:nvGraphicFramePr>
        <p:xfrm>
          <a:off x="378350" y="198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1300625"/>
                <a:gridCol w="1175875"/>
                <a:gridCol w="1181800"/>
              </a:tblGrid>
              <a:tr h="6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N=165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Observed: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TN=50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FP=10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FN=5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TP=100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311700" y="1152475"/>
            <a:ext cx="3999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Konfusionsmatrix</a:t>
            </a:r>
            <a:endParaRPr b="1"/>
          </a:p>
        </p:txBody>
      </p:sp>
      <p:sp>
        <p:nvSpPr>
          <p:cNvPr id="380" name="Google Shape;38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Falschklassifikationsrate</a:t>
            </a:r>
            <a:r>
              <a:rPr lang="en"/>
              <a:t>: (FP+FN)/Total=(10+5)/165=0.09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Sensitivität: TP/(TP+FN)=100/(100+5)=0.95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Spezifität: TN/(TN+FP)=50/(50+10)=0.83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Generalized linear model</a:t>
            </a:r>
            <a:endParaRPr/>
          </a:p>
        </p:txBody>
      </p:sp>
      <p:sp>
        <p:nvSpPr>
          <p:cNvPr id="386" name="Google Shape;386;p33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Binärer Response Y∈{0,1}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Logit-Link Funktion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Likelihood Funktion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{\rm logit}(x;\beta)=\log \Big(\frac{p(x;\beta)}{1-p(x;\beta)}\Big)=X^T\beta." id="387" name="Google Shape;387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374" y="1216432"/>
            <a:ext cx="362857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ell(\beta|{\bf y,X})&amp;=\sum_{i=1}^{n}(1-y_i)\log(1-p(x_i;\beta))+y_i\log p(x_i;\beta)\\&#10;&amp;=\sum_{i=1}^{n}y_i x_i^T\beta - \log(1+\exp(x_i^T\beta)).&#10;\end{align*}" id="388" name="Google Shape;388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750" y="3386025"/>
            <a:ext cx="5820800" cy="14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3"/>
          <p:cNvGrpSpPr/>
          <p:nvPr/>
        </p:nvGrpSpPr>
        <p:grpSpPr>
          <a:xfrm>
            <a:off x="3512300" y="1610425"/>
            <a:ext cx="4662824" cy="1310662"/>
            <a:chOff x="3512300" y="1381825"/>
            <a:chExt cx="4662824" cy="1310662"/>
          </a:xfrm>
        </p:grpSpPr>
        <p:pic>
          <p:nvPicPr>
            <p:cNvPr descr="{\rm logit}(x;\beta)=\log \Big(\frac{p(x;\beta)}{1-p(x;\beta)}\Big)=X^T\beta." id="390" name="Google Shape;390;p33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12300" y="2080513"/>
              <a:ext cx="4662824" cy="61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3"/>
            <p:cNvSpPr txBox="1"/>
            <p:nvPr/>
          </p:nvSpPr>
          <p:spPr>
            <a:xfrm>
              <a:off x="5856525" y="1381825"/>
              <a:ext cx="153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odds(x;</a:t>
              </a:r>
              <a:r>
                <a:rPr b="1" lang="en" sz="1800">
                  <a:solidFill>
                    <a:srgbClr val="FF0000"/>
                  </a:solidFill>
                </a:rPr>
                <a:t>𝛃</a:t>
              </a:r>
              <a:r>
                <a:rPr b="1" lang="en" sz="1800">
                  <a:solidFill>
                    <a:srgbClr val="FF0000"/>
                  </a:solidFill>
                </a:rPr>
                <a:t>)</a:t>
              </a:r>
              <a:endParaRPr b="1" sz="1800">
                <a:solidFill>
                  <a:srgbClr val="FF0000"/>
                </a:solidFill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 rot="5400000">
              <a:off x="6238000" y="1563325"/>
              <a:ext cx="237000" cy="797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Techn. Details</a:t>
            </a:r>
            <a:endParaRPr/>
          </a:p>
        </p:txBody>
      </p:sp>
      <p:pic>
        <p:nvPicPr>
          <p:cNvPr descr="\hat \beta= \text{arg}\max\limits_{\beta}\;\ell(\beta|\bf y, \bf X)" id="399" name="Google Shape;399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44" y="1670514"/>
            <a:ext cx="362857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675100" y="1023550"/>
            <a:ext cx="635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Parameterschätzung mittels Maximum Likelihood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704400" y="2571750"/>
            <a:ext cx="773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Optimierungsproblem hat keine geschlossene Lösung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Numerische Optimierung: IRLS (Iteratively Reweighted Least Squares)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          mit </a:t>
            </a:r>
            <a:endParaRPr sz="15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00" y="3348150"/>
            <a:ext cx="5905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775" y="3405300"/>
            <a:ext cx="19050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Regularisierung</a:t>
            </a:r>
            <a:endParaRPr/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Mischungsparameter </a:t>
            </a:r>
            <a:r>
              <a:rPr lang="en" sz="1700"/>
              <a:t>𝛼</a:t>
            </a:r>
            <a:r>
              <a:rPr lang="en" sz="1400"/>
              <a:t>:</a:t>
            </a:r>
            <a:r>
              <a:rPr lang="en" sz="1700"/>
              <a:t> 𝛼</a:t>
            </a:r>
            <a:r>
              <a:rPr lang="en" sz="1400"/>
              <a:t>=0 Ridge,</a:t>
            </a:r>
            <a:r>
              <a:rPr lang="en" sz="1700"/>
              <a:t> 𝛼</a:t>
            </a:r>
            <a:r>
              <a:rPr lang="en" sz="1400"/>
              <a:t>=1 Lasso, alles dazwischen ist “Elastic Net”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Tuning-Parameter Lambda mittels Kreuzvalidierung (Falschklassifikationsrate)</a:t>
            </a:r>
            <a:endParaRPr sz="1400"/>
          </a:p>
        </p:txBody>
      </p:sp>
      <p:pic>
        <p:nvPicPr>
          <p:cNvPr descr="\begin{align*}&#10;\hat{\beta}^{\rm EN}_{\alpha,\lambda}&amp;=\text{arg}\min\limits_{\beta}\;-\frac{1}{n}\ell(\beta|{\bf y},{\bf X})+\lambda\big(\alpha\|\beta\|_1+(1-\alpha)\|\beta\|_2^2/2\big).&#10;\end{align*}" id="411" name="Google Shape;411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00" y="935150"/>
            <a:ext cx="6736900" cy="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00" y="1833350"/>
            <a:ext cx="3937313" cy="35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Lineare - vs Logistische Regression</a:t>
            </a:r>
            <a:endParaRPr/>
          </a:p>
        </p:txBody>
      </p:sp>
      <p:graphicFrame>
        <p:nvGraphicFramePr>
          <p:cNvPr id="419" name="Google Shape;419;p36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1864900"/>
                <a:gridCol w="2348425"/>
                <a:gridCol w="302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Lineare Regression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Logistische Regression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Response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Y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kontinuierlich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Binär: 0,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Schätzung der Koeffizienten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minimiere RSS(𝛃)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maximiere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10:1 Faustregel (Überanpassung)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 &lt; n/10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 &lt; min{n</a:t>
                      </a:r>
                      <a:r>
                        <a:rPr baseline="-25000" lang="en" sz="1600">
                          <a:solidFill>
                            <a:schemeClr val="dk2"/>
                          </a:solidFill>
                        </a:rPr>
                        <a:t>0</a:t>
                      </a:r>
                      <a:r>
                        <a:rPr lang="en" sz="1600">
                          <a:solidFill>
                            <a:schemeClr val="dk2"/>
                          </a:solidFill>
                        </a:rPr>
                        <a:t>,n</a:t>
                      </a:r>
                      <a:r>
                        <a:rPr baseline="-25000" lang="en" sz="1600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 sz="1600">
                          <a:solidFill>
                            <a:schemeClr val="dk2"/>
                          </a:solidFill>
                        </a:rPr>
                        <a:t>}/10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Regularisierung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Modellselektion (Tuningparameter)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AIC, Kreuzvalidierung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AIC, Kreuzvalidierung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Generalisierungs- fehler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Root-mean-squared-error (RMSE)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Falschklassifikationsrate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50" y="1898425"/>
            <a:ext cx="866850" cy="3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(CORIS Studie)</a:t>
            </a:r>
            <a:endParaRPr/>
          </a:p>
        </p:txBody>
      </p:sp>
      <p:sp>
        <p:nvSpPr>
          <p:cNvPr id="427" name="Google Shape;427;p37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N=362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CORIS Beispiel</a:t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57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5988900" y="2646925"/>
            <a:ext cx="3036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Tabakkonsum, total in kg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Odds-ratio=exp(0.08)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                       </a:t>
            </a:r>
            <a:r>
              <a:rPr lang="en">
                <a:solidFill>
                  <a:schemeClr val="dk2"/>
                </a:solidFill>
              </a:rPr>
              <a:t>=1.083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eine Zunahme im Konsum um 1kg führt zu einer Erhöhunger der Odds um 8.3%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2278750" y="3191425"/>
            <a:ext cx="4812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"/>
          <p:cNvSpPr txBox="1"/>
          <p:nvPr/>
        </p:nvSpPr>
        <p:spPr>
          <a:xfrm>
            <a:off x="6213525" y="1660625"/>
            <a:ext cx="103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exp(</a:t>
            </a:r>
            <a:r>
              <a:rPr b="1" lang="en" sz="1800">
                <a:solidFill>
                  <a:srgbClr val="FF0000"/>
                </a:solidFill>
              </a:rPr>
              <a:t>𝛃)=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9" name="Google Shape;439;p38"/>
          <p:cNvGraphicFramePr/>
          <p:nvPr/>
        </p:nvGraphicFramePr>
        <p:xfrm>
          <a:off x="7252875" y="14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1315875"/>
              </a:tblGrid>
              <a:tr h="3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odds(x+1)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0" name="Google Shape;440;p38"/>
          <p:cNvSpPr txBox="1"/>
          <p:nvPr/>
        </p:nvSpPr>
        <p:spPr>
          <a:xfrm>
            <a:off x="6007050" y="10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Interpretation der Koeffizienten: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Schrittweise </a:t>
            </a:r>
            <a:r>
              <a:rPr lang="en"/>
              <a:t>Regression - CORIS Beispiel</a:t>
            </a:r>
            <a:endParaRPr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896250"/>
            <a:ext cx="5027350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0" y="1386550"/>
            <a:ext cx="5400024" cy="1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1925"/>
            <a:ext cx="5474175" cy="1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 txBox="1"/>
          <p:nvPr/>
        </p:nvSpPr>
        <p:spPr>
          <a:xfrm>
            <a:off x="430125" y="14757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"/>
          <p:cNvSpPr txBox="1"/>
          <p:nvPr/>
        </p:nvSpPr>
        <p:spPr>
          <a:xfrm>
            <a:off x="347175" y="14646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5838650" y="1475700"/>
            <a:ext cx="318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Die schrittweise eliminierten Variablen sind: </a:t>
            </a:r>
            <a:r>
              <a:rPr b="1" lang="en">
                <a:solidFill>
                  <a:schemeClr val="dk2"/>
                </a:solidFill>
              </a:rPr>
              <a:t>alcohol, sbp, obesity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Eliminierung weiterer Variablen für zu keiner AIC Reduktion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 - CORIS Beispiel</a:t>
            </a:r>
            <a:endParaRPr/>
          </a:p>
        </p:txBody>
      </p:sp>
      <p:pic>
        <p:nvPicPr>
          <p:cNvPr id="459" name="Google Shape;4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99525"/>
            <a:ext cx="4951526" cy="41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0"/>
          <p:cNvSpPr txBox="1"/>
          <p:nvPr/>
        </p:nvSpPr>
        <p:spPr>
          <a:xfrm>
            <a:off x="5619150" y="2217750"/>
            <a:ext cx="31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alcohol, sbp, obesity</a:t>
            </a:r>
            <a:r>
              <a:rPr lang="en">
                <a:solidFill>
                  <a:schemeClr val="dk2"/>
                </a:solidFill>
              </a:rPr>
              <a:t> sind die ersten Koeffizienten die zu 0 geschrumpft werden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61" name="Google Shape;461;p40"/>
          <p:cNvCxnSpPr/>
          <p:nvPr/>
        </p:nvCxnSpPr>
        <p:spPr>
          <a:xfrm rot="10800000">
            <a:off x="2927400" y="1109325"/>
            <a:ext cx="6525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(“ultra” hoch-dimensional!)</a:t>
            </a:r>
            <a:endParaRPr/>
          </a:p>
        </p:txBody>
      </p:sp>
      <p:sp>
        <p:nvSpPr>
          <p:cNvPr id="468" name="Google Shape;468;p41"/>
          <p:cNvSpPr txBox="1"/>
          <p:nvPr/>
        </p:nvSpPr>
        <p:spPr>
          <a:xfrm>
            <a:off x="311700" y="746775"/>
            <a:ext cx="87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n=72</a:t>
            </a:r>
            <a:r>
              <a:rPr lang="en">
                <a:solidFill>
                  <a:schemeClr val="dk2"/>
                </a:solidFill>
              </a:rPr>
              <a:t> Leukämie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Patienten: Acute Lymphoblastic Leukemia (ALL) und Acute Myeloid Leukemia (AML)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Expressionsdaten </a:t>
            </a:r>
            <a:r>
              <a:rPr b="1" lang="en">
                <a:solidFill>
                  <a:schemeClr val="dk2"/>
                </a:solidFill>
              </a:rPr>
              <a:t>p=3’571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69" name="Google Shape;469;p41"/>
          <p:cNvGrpSpPr/>
          <p:nvPr/>
        </p:nvGrpSpPr>
        <p:grpSpPr>
          <a:xfrm>
            <a:off x="5510014" y="2501818"/>
            <a:ext cx="506700" cy="507695"/>
            <a:chOff x="5205214" y="2501818"/>
            <a:chExt cx="506700" cy="507695"/>
          </a:xfrm>
        </p:grpSpPr>
        <p:sp>
          <p:nvSpPr>
            <p:cNvPr id="470" name="Google Shape;470;p41"/>
            <p:cNvSpPr txBox="1"/>
            <p:nvPr/>
          </p:nvSpPr>
          <p:spPr>
            <a:xfrm>
              <a:off x="5205214" y="2501818"/>
              <a:ext cx="506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ALL</a:t>
              </a:r>
              <a:endParaRPr sz="900"/>
            </a:p>
          </p:txBody>
        </p:sp>
        <p:sp>
          <p:nvSpPr>
            <p:cNvPr id="471" name="Google Shape;471;p41"/>
            <p:cNvSpPr txBox="1"/>
            <p:nvPr/>
          </p:nvSpPr>
          <p:spPr>
            <a:xfrm>
              <a:off x="5205214" y="2686413"/>
              <a:ext cx="471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AML</a:t>
              </a:r>
              <a:endParaRPr sz="900"/>
            </a:p>
          </p:txBody>
        </p:sp>
      </p:grpSp>
      <p:sp>
        <p:nvSpPr>
          <p:cNvPr id="472" name="Google Shape;472;p41"/>
          <p:cNvSpPr txBox="1"/>
          <p:nvPr/>
        </p:nvSpPr>
        <p:spPr>
          <a:xfrm>
            <a:off x="5929200" y="1793475"/>
            <a:ext cx="321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Heatmap zeigt Expressionswert für die verschiedenen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Hierarchisches Clustering vermag ALL und AML Patienten nicht vollständig zu separieren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5" y="1719525"/>
            <a:ext cx="5080749" cy="33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/>
          <p:nvPr/>
        </p:nvSpPr>
        <p:spPr>
          <a:xfrm>
            <a:off x="2656975" y="2351325"/>
            <a:ext cx="180600" cy="269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Spline?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00150" y="801375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konstant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828400" y="801375"/>
            <a:ext cx="20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stückweise konstant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706525" y="801375"/>
            <a:ext cx="1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stückweise</a:t>
            </a:r>
            <a:r>
              <a:rPr lang="en"/>
              <a:t> linear</a:t>
            </a: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42783" y="1128415"/>
            <a:ext cx="8937211" cy="1919853"/>
            <a:chOff x="-192175" y="1128349"/>
            <a:chExt cx="9248899" cy="2106025"/>
          </a:xfrm>
        </p:grpSpPr>
        <p:grpSp>
          <p:nvGrpSpPr>
            <p:cNvPr id="76" name="Google Shape;76;p15"/>
            <p:cNvGrpSpPr/>
            <p:nvPr/>
          </p:nvGrpSpPr>
          <p:grpSpPr>
            <a:xfrm>
              <a:off x="-192175" y="1128349"/>
              <a:ext cx="9248899" cy="2106025"/>
              <a:chOff x="-192175" y="747349"/>
              <a:chExt cx="9248899" cy="2106025"/>
            </a:xfrm>
          </p:grpSpPr>
          <p:pic>
            <p:nvPicPr>
              <p:cNvPr id="77" name="Google Shape;77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21325" y="747349"/>
                <a:ext cx="3435399" cy="20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-3480" r="3480" t="0"/>
              <a:stretch/>
            </p:blipFill>
            <p:spPr>
              <a:xfrm>
                <a:off x="2643425" y="747350"/>
                <a:ext cx="3393025" cy="2106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192175" y="770875"/>
                <a:ext cx="3357301" cy="201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" name="Google Shape;80;p15"/>
            <p:cNvSpPr/>
            <p:nvPr/>
          </p:nvSpPr>
          <p:spPr>
            <a:xfrm>
              <a:off x="4133700" y="1634525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95825" y="1951500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5400000">
              <a:off x="7051800" y="145530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5400000">
              <a:off x="7867650" y="228655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/>
        </p:nvSpPr>
        <p:spPr>
          <a:xfrm>
            <a:off x="369200" y="3079600"/>
            <a:ext cx="83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Spline: stückweise Polynome; “Glattheit” an den Knoten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Ein Spline kann mittels sogenannter B-Spline Basisfunktionen beschrieben werden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p=K+d+1 (K: Anz Knoten, d: Grad des Polynoms); typisch Wahl d=3 “kubisch”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 f(X)=\sum_{m=1}^{p}\beta_m B_m(X)" id="85" name="Google Shape;85;p1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0" y="4325100"/>
            <a:ext cx="46278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436825" y="1226100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555450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388100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- Elastic Net </a:t>
            </a:r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26" y="1504525"/>
            <a:ext cx="4159875" cy="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25" y="2336200"/>
            <a:ext cx="3976976" cy="26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/>
        </p:nvSpPr>
        <p:spPr>
          <a:xfrm>
            <a:off x="239050" y="1077550"/>
            <a:ext cx="4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Vorbereitung der Daten (Training- &amp; Testdaten)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4973500" y="1077550"/>
            <a:ext cx="4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Elastic Net Regularisierung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25" y="1538300"/>
            <a:ext cx="3856422" cy="3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/>
          <p:nvPr/>
        </p:nvSpPr>
        <p:spPr>
          <a:xfrm>
            <a:off x="7083275" y="1957250"/>
            <a:ext cx="11679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/>
        </p:nvSpPr>
        <p:spPr>
          <a:xfrm>
            <a:off x="5474550" y="2501100"/>
            <a:ext cx="29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Regularisierung: Modell mit nur 4-6 Genen reduziert den Vorhersagefehler auf ~1%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1945175"/>
            <a:ext cx="4746901" cy="31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50" y="872262"/>
            <a:ext cx="4895799" cy="1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 txBox="1"/>
          <p:nvPr/>
        </p:nvSpPr>
        <p:spPr>
          <a:xfrm>
            <a:off x="3914475" y="471925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lambda=0.28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6" name="Google Shape;496;p4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Bestimmung von Lambda - Kreuzvalidierung</a:t>
            </a:r>
            <a:r>
              <a:rPr lang="en"/>
              <a:t> </a:t>
            </a:r>
            <a:endParaRPr/>
          </a:p>
        </p:txBody>
      </p:sp>
      <p:sp>
        <p:nvSpPr>
          <p:cNvPr id="497" name="Google Shape;49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2" y="851400"/>
            <a:ext cx="4293503" cy="18930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4"/>
          <p:cNvSpPr txBox="1"/>
          <p:nvPr/>
        </p:nvSpPr>
        <p:spPr>
          <a:xfrm>
            <a:off x="4846125" y="3008325"/>
            <a:ext cx="3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Falschklassifikationsfehler= 3/36=0.083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4701750" y="1675125"/>
            <a:ext cx="1469700" cy="116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>
            <a:off x="6171450" y="1819475"/>
            <a:ext cx="17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Konfusionsmatrix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6" name="Google Shape;506;p4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Selektierten Gene</a:t>
            </a:r>
            <a:endParaRPr/>
          </a:p>
        </p:txBody>
      </p:sp>
      <p:sp>
        <p:nvSpPr>
          <p:cNvPr id="507" name="Google Shape;507;p44"/>
          <p:cNvSpPr txBox="1"/>
          <p:nvPr>
            <p:ph type="title"/>
          </p:nvPr>
        </p:nvSpPr>
        <p:spPr>
          <a:xfrm>
            <a:off x="4846125" y="26797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Generalisierungsfehler</a:t>
            </a:r>
            <a:endParaRPr/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00" y="929049"/>
            <a:ext cx="4052925" cy="2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25" y="1332839"/>
            <a:ext cx="4262850" cy="301641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286500" y="4285950"/>
            <a:ext cx="477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5 Gene selektionniert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Sehr nützlich zur Generierung neuer Hypothesen!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Entscheidungsbäume &amp; Maschinelles Lernen (ML)</a:t>
            </a:r>
            <a:endParaRPr/>
          </a:p>
        </p:txBody>
      </p:sp>
      <p:sp>
        <p:nvSpPr>
          <p:cNvPr id="517" name="Google Shape;51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</a:t>
            </a:r>
            <a:endParaRPr/>
          </a:p>
        </p:txBody>
      </p:sp>
      <p:sp>
        <p:nvSpPr>
          <p:cNvPr id="523" name="Google Shape;523;p46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Klassifikation ist eine sehr häufige Anwendung (v.a. im Bereich des Data Minings)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Neben Logistischer Regression gibt es einige andere berühmten Verfahren zur Klassifikation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Beispiele: </a:t>
            </a:r>
            <a:r>
              <a:rPr lang="en" sz="1700" u="sng"/>
              <a:t>Entscheidungsbäume</a:t>
            </a:r>
            <a:r>
              <a:rPr lang="en" sz="1700"/>
              <a:t>, Random Forest, AdaBoost, </a:t>
            </a:r>
            <a:r>
              <a:rPr lang="en" sz="1700"/>
              <a:t>Support Vector Machine, </a:t>
            </a:r>
            <a:r>
              <a:rPr lang="en" sz="1700"/>
              <a:t>Neuronale Netzwerke</a:t>
            </a:r>
            <a:endParaRPr sz="1700"/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Binäre Entscheidungsbäume - CORIS Beispiel </a:t>
            </a:r>
            <a:endParaRPr/>
          </a:p>
        </p:txBody>
      </p:sp>
      <p:grpSp>
        <p:nvGrpSpPr>
          <p:cNvPr id="530" name="Google Shape;530;p47"/>
          <p:cNvGrpSpPr/>
          <p:nvPr/>
        </p:nvGrpSpPr>
        <p:grpSpPr>
          <a:xfrm>
            <a:off x="235701" y="1116141"/>
            <a:ext cx="4076966" cy="3594791"/>
            <a:chOff x="252450" y="1535550"/>
            <a:chExt cx="3953614" cy="3483325"/>
          </a:xfrm>
        </p:grpSpPr>
        <p:pic>
          <p:nvPicPr>
            <p:cNvPr id="531" name="Google Shape;53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450" y="1535550"/>
              <a:ext cx="3953614" cy="34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2" name="Google Shape;532;p47"/>
            <p:cNvCxnSpPr/>
            <p:nvPr/>
          </p:nvCxnSpPr>
          <p:spPr>
            <a:xfrm>
              <a:off x="2523450" y="1646300"/>
              <a:ext cx="265800" cy="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3" name="Google Shape;533;p47"/>
            <p:cNvCxnSpPr/>
            <p:nvPr/>
          </p:nvCxnSpPr>
          <p:spPr>
            <a:xfrm flipH="1">
              <a:off x="2542650" y="2324675"/>
              <a:ext cx="246600" cy="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4" name="Google Shape;534;p47"/>
            <p:cNvCxnSpPr/>
            <p:nvPr/>
          </p:nvCxnSpPr>
          <p:spPr>
            <a:xfrm flipH="1" rot="10800000">
              <a:off x="2407947" y="3119724"/>
              <a:ext cx="273900" cy="17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5" name="Google Shape;535;p47"/>
            <p:cNvCxnSpPr/>
            <p:nvPr/>
          </p:nvCxnSpPr>
          <p:spPr>
            <a:xfrm flipH="1">
              <a:off x="1067450" y="1690975"/>
              <a:ext cx="218700" cy="81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6" name="Google Shape;536;p47"/>
          <p:cNvGrpSpPr/>
          <p:nvPr/>
        </p:nvGrpSpPr>
        <p:grpSpPr>
          <a:xfrm>
            <a:off x="4338651" y="1225550"/>
            <a:ext cx="4576349" cy="1252350"/>
            <a:chOff x="4358476" y="867200"/>
            <a:chExt cx="4576349" cy="1252350"/>
          </a:xfrm>
        </p:grpSpPr>
        <p:pic>
          <p:nvPicPr>
            <p:cNvPr id="537" name="Google Shape;53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476" y="867200"/>
              <a:ext cx="4525275" cy="12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47"/>
            <p:cNvSpPr/>
            <p:nvPr/>
          </p:nvSpPr>
          <p:spPr>
            <a:xfrm>
              <a:off x="4530750" y="1915550"/>
              <a:ext cx="4353000" cy="2040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4485825" y="1036325"/>
              <a:ext cx="44490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47"/>
          <p:cNvSpPr txBox="1"/>
          <p:nvPr/>
        </p:nvSpPr>
        <p:spPr>
          <a:xfrm>
            <a:off x="4135450" y="3962550"/>
            <a:ext cx="81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0 / 1</a:t>
            </a:r>
            <a:endParaRPr b="1" sz="1700"/>
          </a:p>
        </p:txBody>
      </p:sp>
      <p:cxnSp>
        <p:nvCxnSpPr>
          <p:cNvPr id="541" name="Google Shape;541;p47"/>
          <p:cNvCxnSpPr/>
          <p:nvPr/>
        </p:nvCxnSpPr>
        <p:spPr>
          <a:xfrm>
            <a:off x="1862900" y="898350"/>
            <a:ext cx="0" cy="30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47"/>
          <p:cNvSpPr/>
          <p:nvPr/>
        </p:nvSpPr>
        <p:spPr>
          <a:xfrm>
            <a:off x="1826800" y="844225"/>
            <a:ext cx="72300" cy="78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7"/>
          <p:cNvSpPr txBox="1"/>
          <p:nvPr/>
        </p:nvSpPr>
        <p:spPr>
          <a:xfrm rot="-5400000">
            <a:off x="56900" y="877075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Wurzel</a:t>
            </a:r>
            <a:endParaRPr/>
          </a:p>
        </p:txBody>
      </p:sp>
      <p:sp>
        <p:nvSpPr>
          <p:cNvPr id="544" name="Google Shape;544;p47"/>
          <p:cNvSpPr txBox="1"/>
          <p:nvPr/>
        </p:nvSpPr>
        <p:spPr>
          <a:xfrm rot="-5400000">
            <a:off x="44750" y="195857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</a:t>
            </a:r>
            <a:endParaRPr/>
          </a:p>
        </p:txBody>
      </p:sp>
      <p:sp>
        <p:nvSpPr>
          <p:cNvPr id="545" name="Google Shape;545;p47"/>
          <p:cNvSpPr txBox="1"/>
          <p:nvPr/>
        </p:nvSpPr>
        <p:spPr>
          <a:xfrm rot="-5400000">
            <a:off x="44750" y="366762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Blätter</a:t>
            </a:r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4135450" y="1024975"/>
            <a:ext cx="3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</a:t>
            </a:r>
            <a:endParaRPr b="1" sz="1600"/>
          </a:p>
        </p:txBody>
      </p:sp>
      <p:sp>
        <p:nvSpPr>
          <p:cNvPr id="547" name="Google Shape;5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Erlernen eines Baumes</a:t>
            </a:r>
            <a:endParaRPr/>
          </a:p>
        </p:txBody>
      </p:sp>
      <p:sp>
        <p:nvSpPr>
          <p:cNvPr id="553" name="Google Shape;553;p48"/>
          <p:cNvSpPr txBox="1"/>
          <p:nvPr>
            <p:ph idx="4294967295" type="body"/>
          </p:nvPr>
        </p:nvSpPr>
        <p:spPr>
          <a:xfrm>
            <a:off x="5199300" y="730125"/>
            <a:ext cx="36330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Starte mit der Wurzel &amp; wähle den optimalen Split (Variable &amp; Schwellenwert)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Kriterium für den optimalen Split ist die Reduktion der Knoten Unreinheit “Node Impurity”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Rekursive für jeden Knoten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Lerne einen übermässig grossen Baum (*)</a:t>
            </a:r>
            <a:endParaRPr sz="1765"/>
          </a:p>
        </p:txBody>
      </p:sp>
      <p:pic>
        <p:nvPicPr>
          <p:cNvPr id="554" name="Google Shape;5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82849"/>
            <a:ext cx="4993424" cy="3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834125"/>
            <a:ext cx="4490651" cy="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 txBox="1"/>
          <p:nvPr/>
        </p:nvSpPr>
        <p:spPr>
          <a:xfrm>
            <a:off x="4940400" y="4774200"/>
            <a:ext cx="41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</a:t>
            </a:r>
            <a:r>
              <a:rPr lang="en" sz="1200">
                <a:solidFill>
                  <a:schemeClr val="dk2"/>
                </a:solidFill>
              </a:rPr>
              <a:t> Verwendung eines Stop Kriteriums (siehe rpart.control)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7" name="Google Shape;55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 Unreinheit (Node Impurity)</a:t>
            </a:r>
            <a:endParaRPr/>
          </a:p>
        </p:txBody>
      </p:sp>
      <p:sp>
        <p:nvSpPr>
          <p:cNvPr id="563" name="Google Shape;563;p49"/>
          <p:cNvSpPr txBox="1"/>
          <p:nvPr/>
        </p:nvSpPr>
        <p:spPr>
          <a:xfrm>
            <a:off x="5756150" y="16139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 txBox="1"/>
          <p:nvPr/>
        </p:nvSpPr>
        <p:spPr>
          <a:xfrm>
            <a:off x="4511750" y="1331925"/>
            <a:ext cx="42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Node Impurity: Gini index=2p(1-p)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Gini=0.5: Knoten “maximal” unrein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Gini=0: “reiner” Knoten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Wähle Split (Variable &amp; Schwellenwert) sodass die Reduktion der Impurity maximal ist (d.h. </a:t>
            </a:r>
            <a:r>
              <a:rPr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inimiere Total Gini Index)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5" name="Google Shape;5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25" y="1364950"/>
            <a:ext cx="3624775" cy="2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9"/>
          <p:cNvSpPr/>
          <p:nvPr/>
        </p:nvSpPr>
        <p:spPr>
          <a:xfrm>
            <a:off x="1193375" y="319570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9"/>
          <p:cNvSpPr txBox="1"/>
          <p:nvPr/>
        </p:nvSpPr>
        <p:spPr>
          <a:xfrm>
            <a:off x="255100" y="3980275"/>
            <a:ext cx="265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Unreiner Knoten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Gini=2*0.72*0.28=0.40</a:t>
            </a:r>
            <a:endParaRPr sz="1500"/>
          </a:p>
        </p:txBody>
      </p:sp>
      <p:sp>
        <p:nvSpPr>
          <p:cNvPr id="568" name="Google Shape;568;p49"/>
          <p:cNvSpPr txBox="1"/>
          <p:nvPr/>
        </p:nvSpPr>
        <p:spPr>
          <a:xfrm>
            <a:off x="1429775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</a:t>
            </a:r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1876950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570" name="Google Shape;570;p49"/>
          <p:cNvSpPr/>
          <p:nvPr/>
        </p:nvSpPr>
        <p:spPr>
          <a:xfrm>
            <a:off x="3036200" y="325785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32425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72" name="Google Shape;572;p49"/>
          <p:cNvSpPr txBox="1"/>
          <p:nvPr/>
        </p:nvSpPr>
        <p:spPr>
          <a:xfrm>
            <a:off x="36957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573" name="Google Shape;57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5877250" y="4742275"/>
            <a:ext cx="31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p: Anteil Klasse “0”, 1-p: Anteil Klasse “1”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50"/>
          <p:cNvGrpSpPr/>
          <p:nvPr/>
        </p:nvGrpSpPr>
        <p:grpSpPr>
          <a:xfrm>
            <a:off x="1909200" y="1893275"/>
            <a:ext cx="5561900" cy="1860700"/>
            <a:chOff x="1518175" y="1645450"/>
            <a:chExt cx="5561900" cy="1860700"/>
          </a:xfrm>
        </p:grpSpPr>
        <p:pic>
          <p:nvPicPr>
            <p:cNvPr id="580" name="Google Shape;580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175" y="1645450"/>
              <a:ext cx="4787150" cy="13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50"/>
            <p:cNvSpPr txBox="1"/>
            <p:nvPr/>
          </p:nvSpPr>
          <p:spPr>
            <a:xfrm>
              <a:off x="3182375" y="2952050"/>
              <a:ext cx="18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Belohnt guter Fit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582" name="Google Shape;582;p50"/>
            <p:cNvSpPr txBox="1"/>
            <p:nvPr/>
          </p:nvSpPr>
          <p:spPr>
            <a:xfrm>
              <a:off x="5490075" y="2829050"/>
              <a:ext cx="159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Bestraft grosse Bäume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583" name="Google Shape;583;p50"/>
            <p:cNvSpPr/>
            <p:nvPr/>
          </p:nvSpPr>
          <p:spPr>
            <a:xfrm rot="-5400000">
              <a:off x="4055675" y="2063900"/>
              <a:ext cx="144000" cy="1632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 rot="-5400000">
              <a:off x="5845500" y="2423475"/>
              <a:ext cx="148800" cy="814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sp>
        <p:nvSpPr>
          <p:cNvPr id="586" name="Google Shape;586;p50"/>
          <p:cNvSpPr txBox="1"/>
          <p:nvPr/>
        </p:nvSpPr>
        <p:spPr>
          <a:xfrm>
            <a:off x="707875" y="778075"/>
            <a:ext cx="7308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1st Schritt: Wachsen eines übermässig grossen Baumes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2ter Schritt: Zurechtstutzen “Pruning” des Baumes (zur Vermeidung von Überanpassung)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Cost-Complexity Kriterium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761450" y="3635200"/>
            <a:ext cx="730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Für jedes 𝞪 gibt es einen Teilbaum der das Kriterium minimiert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 𝞪=0 “Ganze Baum, kein Pruning”, 𝞪=Inf “Baum ohne Blätter” (*)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Wahl des optimalen 𝞪’s via 10-fold CV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8" name="Google Shape;588;p50"/>
          <p:cNvSpPr txBox="1"/>
          <p:nvPr/>
        </p:nvSpPr>
        <p:spPr>
          <a:xfrm>
            <a:off x="5929375" y="4706575"/>
            <a:ext cx="30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</a:t>
            </a:r>
            <a:r>
              <a:rPr lang="en" sz="1200"/>
              <a:t> in rpart übernimmt “cp” die Rolle von </a:t>
            </a:r>
            <a:r>
              <a:rPr lang="en" sz="1200">
                <a:solidFill>
                  <a:schemeClr val="dk1"/>
                </a:solidFill>
              </a:rPr>
              <a:t>𝞪</a:t>
            </a:r>
            <a:endParaRPr sz="1200"/>
          </a:p>
        </p:txBody>
      </p:sp>
      <p:sp>
        <p:nvSpPr>
          <p:cNvPr id="589" name="Google Shape;5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pic>
        <p:nvPicPr>
          <p:cNvPr id="595" name="Google Shape;5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5" y="2156400"/>
            <a:ext cx="4124975" cy="29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575" y="3107250"/>
            <a:ext cx="2979652" cy="1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1"/>
          <p:cNvSpPr txBox="1"/>
          <p:nvPr/>
        </p:nvSpPr>
        <p:spPr>
          <a:xfrm>
            <a:off x="1053425" y="187737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Blätter</a:t>
            </a:r>
            <a:endParaRPr/>
          </a:p>
        </p:txBody>
      </p:sp>
      <p:pic>
        <p:nvPicPr>
          <p:cNvPr id="598" name="Google Shape;59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13" y="772188"/>
            <a:ext cx="3622550" cy="51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025" y="30051"/>
            <a:ext cx="3089199" cy="28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9" y="1340598"/>
            <a:ext cx="575974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/>
        </p:nvSpPr>
        <p:spPr>
          <a:xfrm>
            <a:off x="5927600" y="1421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8220875" y="5323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7255700" y="9525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604" name="Google Shape;604;p51"/>
          <p:cNvSpPr txBox="1"/>
          <p:nvPr/>
        </p:nvSpPr>
        <p:spPr>
          <a:xfrm>
            <a:off x="2777300" y="4712400"/>
            <a:ext cx="378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𝞪</a:t>
            </a:r>
            <a:endParaRPr sz="1600"/>
          </a:p>
        </p:txBody>
      </p:sp>
      <p:sp>
        <p:nvSpPr>
          <p:cNvPr id="605" name="Google Shape;60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grpSp>
        <p:nvGrpSpPr>
          <p:cNvPr id="95" name="Google Shape;95;p16"/>
          <p:cNvGrpSpPr/>
          <p:nvPr/>
        </p:nvGrpSpPr>
        <p:grpSpPr>
          <a:xfrm>
            <a:off x="5360189" y="953825"/>
            <a:ext cx="3421487" cy="4169899"/>
            <a:chOff x="7036589" y="953825"/>
            <a:chExt cx="3421487" cy="4169899"/>
          </a:xfrm>
        </p:grpSpPr>
        <p:pic>
          <p:nvPicPr>
            <p:cNvPr id="96" name="Google Shape;9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271" y="953825"/>
              <a:ext cx="3284140" cy="20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6589" y="3035375"/>
              <a:ext cx="3421487" cy="208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58525" y="1088500"/>
            <a:ext cx="4849200" cy="3709500"/>
            <a:chOff x="4244725" y="1209600"/>
            <a:chExt cx="4849200" cy="3709500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4244725" y="1209600"/>
              <a:ext cx="4849200" cy="3709500"/>
              <a:chOff x="4244725" y="1209600"/>
              <a:chExt cx="4849200" cy="3709500"/>
            </a:xfrm>
          </p:grpSpPr>
          <p:sp>
            <p:nvSpPr>
              <p:cNvPr id="101" name="Google Shape;101;p16"/>
              <p:cNvSpPr txBox="1"/>
              <p:nvPr/>
            </p:nvSpPr>
            <p:spPr>
              <a:xfrm>
                <a:off x="4244725" y="1209600"/>
                <a:ext cx="4849200" cy="37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p=K+d+1 (K: Anz Knoten, d: Grad des Polynoms); d=3 “kubisch” 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Koeffizienten werden mittels OLS geschätzt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Im Beispiel, N=100. Wähle p=10 (1:10 Regel)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pic>
            <p:nvPicPr>
              <p:cNvPr descr=" Y\approx\sum_{m=1}^{p}\beta_m B_m(X)" id="102" name="Google Shape;102;p16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6157" y="1513875"/>
                <a:ext cx="3030176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" name="Google Shape;103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6150" y="2932750"/>
              <a:ext cx="19812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6151" y="3947725"/>
              <a:ext cx="2371725" cy="37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und Maschinelles Lernen</a:t>
            </a:r>
            <a:endParaRPr/>
          </a:p>
        </p:txBody>
      </p:sp>
      <p:sp>
        <p:nvSpPr>
          <p:cNvPr id="611" name="Google Shape;611;p52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Entscheidungsbäume sind sehr simple und intuitive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Entscheidungsbäume haben generell keine sehr gute Vorhersagekraft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Entscheidungsbäume sind die Grundlage für AdaBoost und Random Forest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 Forest und AdaBoost sind zwei “gefeierte Stars” im Bereich Data Mining und Maschinellem Lernen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3"/>
          <p:cNvSpPr txBox="1"/>
          <p:nvPr/>
        </p:nvSpPr>
        <p:spPr>
          <a:xfrm>
            <a:off x="262900" y="3992000"/>
            <a:ext cx="325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Generiere Bootstrapped Datensätze und erzeuge Entscheidungsbäume (*)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8" name="Google Shape;618;p53"/>
          <p:cNvSpPr txBox="1"/>
          <p:nvPr/>
        </p:nvSpPr>
        <p:spPr>
          <a:xfrm>
            <a:off x="141475" y="47701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 benutze nur q=√p zufällige Variablen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9" name="Google Shape;619;p53"/>
          <p:cNvSpPr txBox="1"/>
          <p:nvPr/>
        </p:nvSpPr>
        <p:spPr>
          <a:xfrm>
            <a:off x="4279100" y="3913325"/>
            <a:ext cx="17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Jeder Baum trifft eine Entscheidung für jedes Sample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20" name="Google Shape;620;p53"/>
          <p:cNvGrpSpPr/>
          <p:nvPr/>
        </p:nvGrpSpPr>
        <p:grpSpPr>
          <a:xfrm>
            <a:off x="535744" y="1691857"/>
            <a:ext cx="1280343" cy="1281646"/>
            <a:chOff x="6074104" y="149690"/>
            <a:chExt cx="1560253" cy="1555396"/>
          </a:xfrm>
        </p:grpSpPr>
        <p:pic>
          <p:nvPicPr>
            <p:cNvPr id="621" name="Google Shape;621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4104" y="149690"/>
              <a:ext cx="1560253" cy="1555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53"/>
            <p:cNvSpPr/>
            <p:nvPr/>
          </p:nvSpPr>
          <p:spPr>
            <a:xfrm>
              <a:off x="6496780" y="918268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6461208" y="918266"/>
              <a:ext cx="207000" cy="2931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7108686" y="846461"/>
              <a:ext cx="2667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5" name="Google Shape;6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401" y="551974"/>
            <a:ext cx="168235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76" y="1566950"/>
            <a:ext cx="1682373" cy="8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525" y="1669775"/>
            <a:ext cx="1354570" cy="128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53"/>
          <p:cNvGrpSpPr/>
          <p:nvPr/>
        </p:nvGrpSpPr>
        <p:grpSpPr>
          <a:xfrm>
            <a:off x="363635" y="759354"/>
            <a:ext cx="3058035" cy="3102488"/>
            <a:chOff x="2820225" y="891450"/>
            <a:chExt cx="3175200" cy="3175200"/>
          </a:xfrm>
        </p:grpSpPr>
        <p:sp>
          <p:nvSpPr>
            <p:cNvPr id="629" name="Google Shape;629;p5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53"/>
          <p:cNvSpPr/>
          <p:nvPr/>
        </p:nvSpPr>
        <p:spPr>
          <a:xfrm>
            <a:off x="1290400" y="2431750"/>
            <a:ext cx="137700" cy="1398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3"/>
          <p:cNvSpPr/>
          <p:nvPr/>
        </p:nvSpPr>
        <p:spPr>
          <a:xfrm>
            <a:off x="1066025" y="2501850"/>
            <a:ext cx="137700" cy="1398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"/>
          <p:cNvSpPr/>
          <p:nvPr/>
        </p:nvSpPr>
        <p:spPr>
          <a:xfrm>
            <a:off x="869275" y="2319800"/>
            <a:ext cx="137700" cy="1398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"/>
          <p:cNvSpPr/>
          <p:nvPr/>
        </p:nvSpPr>
        <p:spPr>
          <a:xfrm>
            <a:off x="1099338" y="2319800"/>
            <a:ext cx="137700" cy="1398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/>
          <p:nvPr/>
        </p:nvSpPr>
        <p:spPr>
          <a:xfrm>
            <a:off x="1415925" y="2291950"/>
            <a:ext cx="137700" cy="13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937" y="2730838"/>
            <a:ext cx="1682350" cy="78558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3"/>
          <p:cNvSpPr txBox="1"/>
          <p:nvPr/>
        </p:nvSpPr>
        <p:spPr>
          <a:xfrm>
            <a:off x="6883100" y="3868100"/>
            <a:ext cx="19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Aggregiere Entscheidungen gemäss dem Mehrheitsentscheid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8" name="Google Shape;63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4619" y="870925"/>
            <a:ext cx="2337706" cy="2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/>
          <p:nvPr/>
        </p:nvSpPr>
        <p:spPr>
          <a:xfrm>
            <a:off x="6643650" y="407125"/>
            <a:ext cx="618900" cy="421500"/>
          </a:xfrm>
          <a:prstGeom prst="wedgeRoundRectCallout">
            <a:avLst>
              <a:gd fmla="val -19807" name="adj1"/>
              <a:gd fmla="val 718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</a:t>
            </a:r>
            <a:endParaRPr/>
          </a:p>
        </p:txBody>
      </p:sp>
      <p:sp>
        <p:nvSpPr>
          <p:cNvPr id="640" name="Google Shape;640;p53"/>
          <p:cNvSpPr/>
          <p:nvPr/>
        </p:nvSpPr>
        <p:spPr>
          <a:xfrm>
            <a:off x="7460150" y="520000"/>
            <a:ext cx="454500" cy="421500"/>
          </a:xfrm>
          <a:prstGeom prst="wedgeRoundRectCallout">
            <a:avLst>
              <a:gd fmla="val -23078" name="adj1"/>
              <a:gd fmla="val 12635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641" name="Google Shape;641;p53"/>
          <p:cNvSpPr/>
          <p:nvPr/>
        </p:nvSpPr>
        <p:spPr>
          <a:xfrm>
            <a:off x="7987075" y="1073025"/>
            <a:ext cx="526800" cy="421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642" name="Google Shape;642;p53"/>
          <p:cNvSpPr/>
          <p:nvPr/>
        </p:nvSpPr>
        <p:spPr>
          <a:xfrm>
            <a:off x="8554375" y="520000"/>
            <a:ext cx="526800" cy="421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643" name="Google Shape;643;p5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644" name="Google Shape;64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 txBox="1"/>
          <p:nvPr/>
        </p:nvSpPr>
        <p:spPr>
          <a:xfrm>
            <a:off x="1346150" y="3548325"/>
            <a:ext cx="6001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Bootstrap: </a:t>
            </a:r>
            <a:r>
              <a:rPr lang="en" sz="1600">
                <a:solidFill>
                  <a:schemeClr val="dk2"/>
                </a:solidFill>
              </a:rPr>
              <a:t>Ziehen N Samples mit Zurücklegen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“In-the-bag”</a:t>
            </a:r>
            <a:r>
              <a:rPr lang="en" sz="1600">
                <a:solidFill>
                  <a:schemeClr val="dk2"/>
                </a:solidFill>
              </a:rPr>
              <a:t>:  Generierung des Entscheidungsbaums 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“Out-of-bag”</a:t>
            </a:r>
            <a:r>
              <a:rPr lang="en" sz="1600">
                <a:solidFill>
                  <a:schemeClr val="dk2"/>
                </a:solidFill>
              </a:rPr>
              <a:t>: Berechnung des Vorhersagefehlers 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650" name="Google Shape;650;p54"/>
          <p:cNvGrpSpPr/>
          <p:nvPr/>
        </p:nvGrpSpPr>
        <p:grpSpPr>
          <a:xfrm>
            <a:off x="4577239" y="1206039"/>
            <a:ext cx="2021648" cy="1866040"/>
            <a:chOff x="5330254" y="3548050"/>
            <a:chExt cx="1471896" cy="1482749"/>
          </a:xfrm>
        </p:grpSpPr>
        <p:grpSp>
          <p:nvGrpSpPr>
            <p:cNvPr id="651" name="Google Shape;651;p54"/>
            <p:cNvGrpSpPr/>
            <p:nvPr/>
          </p:nvGrpSpPr>
          <p:grpSpPr>
            <a:xfrm>
              <a:off x="5330254" y="3548050"/>
              <a:ext cx="1321896" cy="1482749"/>
              <a:chOff x="5330254" y="3319450"/>
              <a:chExt cx="1321896" cy="1482749"/>
            </a:xfrm>
          </p:grpSpPr>
          <p:pic>
            <p:nvPicPr>
              <p:cNvPr id="652" name="Google Shape;652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0254" y="3319450"/>
                <a:ext cx="1321895" cy="1482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3" name="Google Shape;653;p54"/>
              <p:cNvSpPr txBox="1"/>
              <p:nvPr/>
            </p:nvSpPr>
            <p:spPr>
              <a:xfrm>
                <a:off x="5850175" y="39921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4" name="Google Shape;654;p54"/>
              <p:cNvSpPr txBox="1"/>
              <p:nvPr/>
            </p:nvSpPr>
            <p:spPr>
              <a:xfrm>
                <a:off x="5850175" y="42428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S2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5" name="Google Shape;655;p54"/>
              <p:cNvSpPr txBox="1"/>
              <p:nvPr/>
            </p:nvSpPr>
            <p:spPr>
              <a:xfrm>
                <a:off x="6112375" y="3869275"/>
                <a:ext cx="4968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S5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6" name="Google Shape;656;p54"/>
              <p:cNvSpPr txBox="1"/>
              <p:nvPr/>
            </p:nvSpPr>
            <p:spPr>
              <a:xfrm>
                <a:off x="5688479" y="35919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7" name="Google Shape;657;p54"/>
              <p:cNvSpPr txBox="1"/>
              <p:nvPr/>
            </p:nvSpPr>
            <p:spPr>
              <a:xfrm>
                <a:off x="5558275" y="4049150"/>
                <a:ext cx="4443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8" name="Google Shape;658;p54"/>
              <p:cNvSpPr txBox="1"/>
              <p:nvPr/>
            </p:nvSpPr>
            <p:spPr>
              <a:xfrm>
                <a:off x="5705300" y="3793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S6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9" name="Google Shape;659;p54"/>
              <p:cNvSpPr txBox="1"/>
              <p:nvPr/>
            </p:nvSpPr>
            <p:spPr>
              <a:xfrm>
                <a:off x="6088150" y="413482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0" name="Google Shape;660;p54"/>
              <p:cNvSpPr txBox="1"/>
              <p:nvPr/>
            </p:nvSpPr>
            <p:spPr>
              <a:xfrm>
                <a:off x="5936350" y="3611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S8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61" name="Google Shape;661;p54"/>
            <p:cNvSpPr txBox="1"/>
            <p:nvPr/>
          </p:nvSpPr>
          <p:spPr>
            <a:xfrm>
              <a:off x="6238150" y="3659400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2" name="Google Shape;662;p54"/>
            <p:cNvSpPr txBox="1"/>
            <p:nvPr/>
          </p:nvSpPr>
          <p:spPr>
            <a:xfrm>
              <a:off x="6238150" y="4703075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S7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63" name="Google Shape;663;p54"/>
          <p:cNvGrpSpPr/>
          <p:nvPr/>
        </p:nvGrpSpPr>
        <p:grpSpPr>
          <a:xfrm>
            <a:off x="1600261" y="1207429"/>
            <a:ext cx="1916781" cy="1866081"/>
            <a:chOff x="5822500" y="103950"/>
            <a:chExt cx="1693419" cy="1688150"/>
          </a:xfrm>
        </p:grpSpPr>
        <p:pic>
          <p:nvPicPr>
            <p:cNvPr id="664" name="Google Shape;664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2500" y="103950"/>
              <a:ext cx="1693419" cy="168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54"/>
            <p:cNvSpPr/>
            <p:nvPr/>
          </p:nvSpPr>
          <p:spPr>
            <a:xfrm>
              <a:off x="6320800" y="966950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6255400" y="966950"/>
              <a:ext cx="4341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6911650" y="862500"/>
              <a:ext cx="2982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4"/>
            <p:cNvSpPr txBox="1"/>
            <p:nvPr/>
          </p:nvSpPr>
          <p:spPr>
            <a:xfrm>
              <a:off x="6255401" y="9900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S7</a:t>
              </a:r>
              <a:endParaRPr sz="1300"/>
            </a:p>
          </p:txBody>
        </p:sp>
        <p:sp>
          <p:nvSpPr>
            <p:cNvPr id="669" name="Google Shape;669;p54"/>
            <p:cNvSpPr txBox="1"/>
            <p:nvPr/>
          </p:nvSpPr>
          <p:spPr>
            <a:xfrm>
              <a:off x="6672243" y="1016822"/>
              <a:ext cx="5376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S2</a:t>
              </a:r>
              <a:endParaRPr sz="1300"/>
            </a:p>
          </p:txBody>
        </p:sp>
        <p:sp>
          <p:nvSpPr>
            <p:cNvPr id="670" name="Google Shape;670;p54"/>
            <p:cNvSpPr txBox="1"/>
            <p:nvPr/>
          </p:nvSpPr>
          <p:spPr>
            <a:xfrm>
              <a:off x="6858801" y="916202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S3</a:t>
              </a:r>
              <a:endParaRPr sz="1200"/>
            </a:p>
          </p:txBody>
        </p:sp>
        <p:sp>
          <p:nvSpPr>
            <p:cNvPr id="671" name="Google Shape;671;p54"/>
            <p:cNvSpPr txBox="1"/>
            <p:nvPr/>
          </p:nvSpPr>
          <p:spPr>
            <a:xfrm>
              <a:off x="6454826" y="10853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S1</a:t>
              </a:r>
              <a:endParaRPr sz="1300"/>
            </a:p>
          </p:txBody>
        </p:sp>
        <p:sp>
          <p:nvSpPr>
            <p:cNvPr id="672" name="Google Shape;672;p54"/>
            <p:cNvSpPr txBox="1"/>
            <p:nvPr/>
          </p:nvSpPr>
          <p:spPr>
            <a:xfrm>
              <a:off x="6445761" y="809400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S8</a:t>
              </a:r>
              <a:endParaRPr sz="1300"/>
            </a:p>
          </p:txBody>
        </p:sp>
        <p:sp>
          <p:nvSpPr>
            <p:cNvPr id="673" name="Google Shape;673;p54"/>
            <p:cNvSpPr txBox="1"/>
            <p:nvPr/>
          </p:nvSpPr>
          <p:spPr>
            <a:xfrm>
              <a:off x="6186540" y="807509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S4</a:t>
              </a:r>
              <a:endParaRPr sz="1300"/>
            </a:p>
          </p:txBody>
        </p:sp>
        <p:sp>
          <p:nvSpPr>
            <p:cNvPr id="674" name="Google Shape;674;p54"/>
            <p:cNvSpPr txBox="1"/>
            <p:nvPr/>
          </p:nvSpPr>
          <p:spPr>
            <a:xfrm>
              <a:off x="6858801" y="660643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S5</a:t>
              </a:r>
              <a:endParaRPr sz="1300"/>
            </a:p>
          </p:txBody>
        </p:sp>
        <p:sp>
          <p:nvSpPr>
            <p:cNvPr id="675" name="Google Shape;675;p54"/>
            <p:cNvSpPr txBox="1"/>
            <p:nvPr/>
          </p:nvSpPr>
          <p:spPr>
            <a:xfrm>
              <a:off x="6684970" y="821302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S6</a:t>
              </a:r>
              <a:endParaRPr sz="1300"/>
            </a:p>
          </p:txBody>
        </p:sp>
      </p:grpSp>
      <p:sp>
        <p:nvSpPr>
          <p:cNvPr id="676" name="Google Shape;676;p5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&amp; Out-of-Bag Error</a:t>
            </a:r>
            <a:endParaRPr/>
          </a:p>
        </p:txBody>
      </p:sp>
      <p:sp>
        <p:nvSpPr>
          <p:cNvPr id="677" name="Google Shape;67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5"/>
          <p:cNvSpPr txBox="1"/>
          <p:nvPr/>
        </p:nvSpPr>
        <p:spPr>
          <a:xfrm>
            <a:off x="1576650" y="3574675"/>
            <a:ext cx="6212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600">
                <a:solidFill>
                  <a:schemeClr val="dk2"/>
                </a:solidFill>
              </a:rPr>
              <a:t>Wenn </a:t>
            </a:r>
            <a:r>
              <a:rPr b="1" lang="en" sz="1700">
                <a:solidFill>
                  <a:schemeClr val="dk2"/>
                </a:solidFill>
              </a:rPr>
              <a:t>X</a:t>
            </a:r>
            <a:r>
              <a:rPr b="1" baseline="-25000" lang="en" sz="1700">
                <a:solidFill>
                  <a:schemeClr val="dk2"/>
                </a:solidFill>
              </a:rPr>
              <a:t>j</a:t>
            </a:r>
            <a:r>
              <a:rPr lang="en" sz="1600">
                <a:solidFill>
                  <a:schemeClr val="dk2"/>
                </a:solidFill>
              </a:rPr>
              <a:t> wichtig ist, dann sollte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 </a:t>
            </a:r>
            <a:r>
              <a:rPr lang="en" sz="1600">
                <a:solidFill>
                  <a:schemeClr val="dk2"/>
                </a:solidFill>
              </a:rPr>
              <a:t>grösser als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sein!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Variable Importance: (stand.) Durchschnitt über alle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lang="en" sz="1600">
                <a:solidFill>
                  <a:schemeClr val="dk2"/>
                </a:solidFill>
              </a:rPr>
              <a:t>-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endParaRPr sz="1600">
              <a:solidFill>
                <a:srgbClr val="FF0000"/>
              </a:solidFill>
            </a:endParaRPr>
          </a:p>
        </p:txBody>
      </p:sp>
      <p:graphicFrame>
        <p:nvGraphicFramePr>
          <p:cNvPr id="683" name="Google Shape;683;p55"/>
          <p:cNvGraphicFramePr/>
          <p:nvPr/>
        </p:nvGraphicFramePr>
        <p:xfrm>
          <a:off x="24012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684" name="Google Shape;684;p55"/>
          <p:cNvSpPr txBox="1"/>
          <p:nvPr/>
        </p:nvSpPr>
        <p:spPr>
          <a:xfrm>
            <a:off x="3193275" y="879350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b="1" baseline="-25000" lang="en" sz="1800">
                <a:solidFill>
                  <a:srgbClr val="FF0000"/>
                </a:solidFill>
              </a:rPr>
              <a:t>j</a:t>
            </a:r>
            <a:endParaRPr b="1" baseline="-25000" sz="1800">
              <a:solidFill>
                <a:srgbClr val="FF0000"/>
              </a:solidFill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2496775" y="2612675"/>
            <a:ext cx="167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OOB error (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r>
              <a:rPr b="1" lang="en" sz="1500">
                <a:solidFill>
                  <a:srgbClr val="FF0000"/>
                </a:solidFill>
              </a:rPr>
              <a:t>)</a:t>
            </a:r>
            <a:r>
              <a:rPr b="1" baseline="-25000" lang="en" sz="1500">
                <a:solidFill>
                  <a:srgbClr val="FF0000"/>
                </a:solidFill>
              </a:rPr>
              <a:t> </a:t>
            </a:r>
            <a:endParaRPr baseline="-25000"/>
          </a:p>
        </p:txBody>
      </p:sp>
      <p:graphicFrame>
        <p:nvGraphicFramePr>
          <p:cNvPr id="686" name="Google Shape;686;p55"/>
          <p:cNvGraphicFramePr/>
          <p:nvPr/>
        </p:nvGraphicFramePr>
        <p:xfrm>
          <a:off x="5017900" y="13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{03A72F03-BF24-4237-A0B0-D5C3322F9247}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687" name="Google Shape;687;p55"/>
          <p:cNvSpPr txBox="1"/>
          <p:nvPr/>
        </p:nvSpPr>
        <p:spPr>
          <a:xfrm>
            <a:off x="5783600" y="898275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</a:rPr>
              <a:t>X</a:t>
            </a:r>
            <a:r>
              <a:rPr b="1" baseline="-25000" lang="en" sz="1800">
                <a:solidFill>
                  <a:srgbClr val="9E9E9E"/>
                </a:solidFill>
              </a:rPr>
              <a:t>j</a:t>
            </a:r>
            <a:endParaRPr b="1" baseline="-25000" sz="1800">
              <a:solidFill>
                <a:srgbClr val="9E9E9E"/>
              </a:solidFill>
            </a:endParaRPr>
          </a:p>
        </p:txBody>
      </p:sp>
      <p:sp>
        <p:nvSpPr>
          <p:cNvPr id="688" name="Google Shape;688;p55"/>
          <p:cNvSpPr txBox="1"/>
          <p:nvPr/>
        </p:nvSpPr>
        <p:spPr>
          <a:xfrm rot="-5400000">
            <a:off x="1252075" y="1740538"/>
            <a:ext cx="149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Out-the-bag 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9" name="Google Shape;689;p55"/>
          <p:cNvSpPr txBox="1"/>
          <p:nvPr/>
        </p:nvSpPr>
        <p:spPr>
          <a:xfrm>
            <a:off x="5132750" y="2639250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</a:rPr>
              <a:t>OOB error (P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b="1" lang="en" sz="1500">
                <a:solidFill>
                  <a:srgbClr val="9E9E9E"/>
                </a:solidFill>
              </a:rPr>
              <a:t>)</a:t>
            </a:r>
            <a:r>
              <a:rPr b="1" baseline="-25000" lang="en" sz="1500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90" name="Google Shape;690;p55"/>
          <p:cNvSpPr/>
          <p:nvPr/>
        </p:nvSpPr>
        <p:spPr>
          <a:xfrm>
            <a:off x="4048725" y="821475"/>
            <a:ext cx="796800" cy="41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 txBox="1"/>
          <p:nvPr/>
        </p:nvSpPr>
        <p:spPr>
          <a:xfrm>
            <a:off x="3938025" y="374225"/>
            <a:ext cx="11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Permute </a:t>
            </a:r>
            <a:r>
              <a:rPr b="1" lang="en" sz="1600"/>
              <a:t>X</a:t>
            </a:r>
            <a:r>
              <a:rPr b="1" baseline="-25000" lang="en" sz="1600"/>
              <a:t>j</a:t>
            </a:r>
            <a:endParaRPr b="1" baseline="-25000" sz="1600"/>
          </a:p>
        </p:txBody>
      </p:sp>
      <p:sp>
        <p:nvSpPr>
          <p:cNvPr id="692" name="Google Shape;69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5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1225875"/>
            <a:ext cx="2351625" cy="5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00" y="934875"/>
            <a:ext cx="4605877" cy="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87" y="1692375"/>
            <a:ext cx="5334225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5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CORIS Beispiel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7"/>
          <p:cNvSpPr txBox="1"/>
          <p:nvPr/>
        </p:nvSpPr>
        <p:spPr>
          <a:xfrm>
            <a:off x="252788" y="3244050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AdaBoost kombiniert viele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Bäume (*) (“schwache Lerner”)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6583300" y="3244050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Bessere Bäume bekommen mehr Gewicht in der Klassifikation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Jeder Baum berücksichtigt die Fehler des vorhergehenden Baumes (Gewichtung der Datenpunkte)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0" name="Google Shape;710;p57"/>
          <p:cNvSpPr/>
          <p:nvPr/>
        </p:nvSpPr>
        <p:spPr>
          <a:xfrm>
            <a:off x="66430" y="291162"/>
            <a:ext cx="4352254" cy="848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7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* AdaBoost verwendet “Stümpfe”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5" name="Google Shape;71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5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934999"/>
            <a:ext cx="7233425" cy="297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58"/>
          <p:cNvCxnSpPr/>
          <p:nvPr/>
        </p:nvCxnSpPr>
        <p:spPr>
          <a:xfrm rot="10800000">
            <a:off x="4377400" y="3124225"/>
            <a:ext cx="52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58"/>
          <p:cNvSpPr txBox="1"/>
          <p:nvPr/>
        </p:nvSpPr>
        <p:spPr>
          <a:xfrm>
            <a:off x="4999000" y="2924125"/>
            <a:ext cx="28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grosser Fehler, kleines alpha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25" name="Google Shape;725;p58"/>
          <p:cNvCxnSpPr/>
          <p:nvPr/>
        </p:nvCxnSpPr>
        <p:spPr>
          <a:xfrm rot="10800000">
            <a:off x="5871325" y="3402950"/>
            <a:ext cx="5295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8"/>
          <p:cNvSpPr txBox="1"/>
          <p:nvPr/>
        </p:nvSpPr>
        <p:spPr>
          <a:xfrm>
            <a:off x="6400825" y="3236500"/>
            <a:ext cx="2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f</a:t>
            </a:r>
            <a:r>
              <a:rPr lang="en">
                <a:solidFill>
                  <a:srgbClr val="9900FF"/>
                </a:solidFill>
              </a:rPr>
              <a:t>alsch klassifiziert; mehr Gewicht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727" name="Google Shape;72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5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/>
        </p:nvSpPr>
        <p:spPr>
          <a:xfrm>
            <a:off x="3601450" y="5143500"/>
            <a:ext cx="387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Züchte einen Wald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Generiere viele “bootstrapped” Datensätze (Ziehen mit Zurücklegen)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Bilde für jeden Datensatz einen Entscheidungsbaum (*)</a:t>
            </a:r>
            <a:endParaRPr/>
          </a:p>
        </p:txBody>
      </p:sp>
      <p:pic>
        <p:nvPicPr>
          <p:cNvPr id="734" name="Google Shape;7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760050"/>
            <a:ext cx="4350976" cy="69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25" y="1603488"/>
            <a:ext cx="4680810" cy="33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5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- CORIS Beispiel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0"/>
          <p:cNvSpPr/>
          <p:nvPr/>
        </p:nvSpPr>
        <p:spPr>
          <a:xfrm>
            <a:off x="572075" y="1010950"/>
            <a:ext cx="6230400" cy="16401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vs ML (AdaBoost, Random Forest) </a:t>
            </a:r>
            <a:endParaRPr/>
          </a:p>
        </p:txBody>
      </p:sp>
      <p:sp>
        <p:nvSpPr>
          <p:cNvPr id="744" name="Google Shape;744;p60"/>
          <p:cNvSpPr txBox="1"/>
          <p:nvPr>
            <p:ph idx="4294967295" type="body"/>
          </p:nvPr>
        </p:nvSpPr>
        <p:spPr>
          <a:xfrm>
            <a:off x="381125" y="3419525"/>
            <a:ext cx="39357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sehr gross, n klein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linear &amp; sparse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“Omics” Anwendungen</a:t>
            </a:r>
            <a:endParaRPr sz="1400"/>
          </a:p>
        </p:txBody>
      </p:sp>
      <p:sp>
        <p:nvSpPr>
          <p:cNvPr id="745" name="Google Shape;745;p60"/>
          <p:cNvSpPr txBox="1"/>
          <p:nvPr>
            <p:ph idx="4294967295" type="body"/>
          </p:nvPr>
        </p:nvSpPr>
        <p:spPr>
          <a:xfrm>
            <a:off x="4607850" y="3427650"/>
            <a:ext cx="3771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moderat, n gross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komplex &amp; unbekannt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Data mining Anwendungen</a:t>
            </a:r>
            <a:endParaRPr sz="1400"/>
          </a:p>
        </p:txBody>
      </p:sp>
      <p:sp>
        <p:nvSpPr>
          <p:cNvPr id="746" name="Google Shape;746;p60"/>
          <p:cNvSpPr txBox="1"/>
          <p:nvPr/>
        </p:nvSpPr>
        <p:spPr>
          <a:xfrm>
            <a:off x="632800" y="1110250"/>
            <a:ext cx="616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Response als eine Funktion von Input Variablen:Y = F(X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,...,X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Sehr gute Vorhersagemethoden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Trade-off “Goodness-of-Fit” und “Komplexität”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Methoden ermöglichen Variablen Selektion/Priorisierung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7" name="Google Shape;747;p60"/>
          <p:cNvSpPr txBox="1"/>
          <p:nvPr/>
        </p:nvSpPr>
        <p:spPr>
          <a:xfrm>
            <a:off x="455900" y="307355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Lasso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60"/>
          <p:cNvSpPr txBox="1"/>
          <p:nvPr/>
        </p:nvSpPr>
        <p:spPr>
          <a:xfrm>
            <a:off x="4663100" y="307355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ML</a:t>
            </a:r>
            <a:r>
              <a:rPr lang="en">
                <a:solidFill>
                  <a:schemeClr val="dk2"/>
                </a:solidFill>
              </a:rPr>
              <a:t>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4663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0" name="Google Shape;75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60"/>
          <p:cNvSpPr/>
          <p:nvPr/>
        </p:nvSpPr>
        <p:spPr>
          <a:xfrm>
            <a:off x="472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Genexpressionsdaten von 2 Mäusestämmen (“strain A” and “strain B”)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p=15923 Gene, N_a=12, N_b=12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Gene sind unterschiedlich exprimiert zwischen den beiden Stämmen?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6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feature assessment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305350" y="962450"/>
            <a:ext cx="700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Nehme p=n (d.h. Maximale Anz Knotenpunkte)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Schätze mittels Ridge Regression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Lambda: Kreuzvalidierung oder Effektive Freiheitsgrade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25" y="2440677"/>
            <a:ext cx="4115476" cy="2497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beta}_{\lambda}=\rm{argmin}\;\|\bf y- \bf B \beta\|^2+\lambda \beta^T\Omega\beta" id="112" name="Google Shape;112;p1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75" y="1363975"/>
            <a:ext cx="4018400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51" y="2636750"/>
            <a:ext cx="4577276" cy="1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49" y="3821725"/>
            <a:ext cx="15567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0085" y="3821725"/>
            <a:ext cx="15492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" y="1184100"/>
            <a:ext cx="5745025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2"/>
          <p:cNvSpPr txBox="1"/>
          <p:nvPr/>
        </p:nvSpPr>
        <p:spPr>
          <a:xfrm>
            <a:off x="6046400" y="1524550"/>
            <a:ext cx="293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 Gene j=11425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Leicht höhere expression in Stamm A?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Wie steht es um die 15922 anderen Gene?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65" name="Google Shape;76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6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feature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Gruppenvergleich A vs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/>
          <p:nvPr/>
        </p:nvSpPr>
        <p:spPr>
          <a:xfrm>
            <a:off x="393300" y="1125275"/>
            <a:ext cx="8185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Nullhypothese: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Teststatistik: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H_{0,j}: \mu_j^a=\mu_j^b" id="772" name="Google Shape;772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470" y="1188200"/>
            <a:ext cx="172433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rm Reject}\; H_{0,j}: |Z_j|&gt;z_{1-\alpha/2}" id="773" name="Google Shape;773;p6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472" y="2139254"/>
            <a:ext cx="3134468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j=2(1-\Phi(Z_j))" id="774" name="Google Shape;774;p6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474" y="3005250"/>
            <a:ext cx="2272674" cy="3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j=(\bar{Y}^b_j-\bar{Y}^a_j)/S_j" id="775" name="Google Shape;775;p6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8475" y="1682225"/>
            <a:ext cx="2008226" cy="39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rm Reject}\; H_{0,j}: P_j&lt;\alpha" id="776" name="Google Shape;776;p6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475" y="3473075"/>
            <a:ext cx="2615640" cy="3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3"/>
          <p:cNvSpPr txBox="1"/>
          <p:nvPr/>
        </p:nvSpPr>
        <p:spPr>
          <a:xfrm>
            <a:off x="309300" y="2943925"/>
            <a:ext cx="42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P-value: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78" name="Google Shape;77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5082" y="847312"/>
            <a:ext cx="3255693" cy="19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6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25" y="1207275"/>
            <a:ext cx="3672975" cy="3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4"/>
          <p:cNvSpPr/>
          <p:nvPr/>
        </p:nvSpPr>
        <p:spPr>
          <a:xfrm>
            <a:off x="434425" y="962475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Zweistichproben t-Test in R</a:t>
            </a:r>
            <a:endParaRPr sz="1100">
              <a:solidFill>
                <a:srgbClr val="0066CC"/>
              </a:solidFill>
            </a:endParaRPr>
          </a:p>
        </p:txBody>
      </p:sp>
      <p:pic>
        <p:nvPicPr>
          <p:cNvPr id="787" name="Google Shape;7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75" y="1993225"/>
            <a:ext cx="4168176" cy="19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4"/>
          <p:cNvSpPr txBox="1"/>
          <p:nvPr/>
        </p:nvSpPr>
        <p:spPr>
          <a:xfrm>
            <a:off x="4751250" y="1213725"/>
            <a:ext cx="42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Wiederhole den Test für alle p=15923 Gene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Zähle die Anzahl signifikanten Gene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 code: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775" y="3983675"/>
            <a:ext cx="4104976" cy="9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4"/>
          <p:cNvSpPr/>
          <p:nvPr/>
        </p:nvSpPr>
        <p:spPr>
          <a:xfrm>
            <a:off x="5254525" y="4455250"/>
            <a:ext cx="636600" cy="48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6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5"/>
          <p:cNvSpPr/>
          <p:nvPr/>
        </p:nvSpPr>
        <p:spPr>
          <a:xfrm>
            <a:off x="434425" y="962475"/>
            <a:ext cx="38859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Simuliere Genexpressionsdaten unabhängig von X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Kein Gene ist differenziell exprimiert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98" name="Google Shape;798;p65"/>
          <p:cNvSpPr txBox="1"/>
          <p:nvPr/>
        </p:nvSpPr>
        <p:spPr>
          <a:xfrm>
            <a:off x="4840913" y="902900"/>
            <a:ext cx="426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Zähle die Anzahl signifikanten Gene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773 Gene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Was läuft schief?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9" name="Google Shape;7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" y="3041117"/>
            <a:ext cx="3885899" cy="189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5" y="1928325"/>
            <a:ext cx="3885900" cy="9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325" y="2086013"/>
            <a:ext cx="3861913" cy="9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65"/>
          <p:cNvCxnSpPr/>
          <p:nvPr/>
        </p:nvCxnSpPr>
        <p:spPr>
          <a:xfrm rot="10800000">
            <a:off x="5631675" y="2991025"/>
            <a:ext cx="311100" cy="47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6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 - Simulations Experiment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6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 Fehler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 testen p=15923 Hypothesen --&gt; Akkumulierung des Alpha Fehlers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Akkumulierung des Alpha Fehlers führt zu </a:t>
            </a:r>
            <a:r>
              <a:rPr b="1" lang="en"/>
              <a:t>falsch positiven</a:t>
            </a:r>
            <a:r>
              <a:rPr lang="en"/>
              <a:t> Resultaten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 mal Daumen: wir erwarten p x alpha = 796 falsch positive Resultate</a:t>
            </a:r>
            <a:endParaRPr/>
          </a:p>
        </p:txBody>
      </p:sp>
      <p:pic>
        <p:nvPicPr>
          <p:cNvPr descr="{\rm Prob}\big(P_j&lt;\alpha|H_{0,j}\big)=\alpha" id="810" name="Google Shape;810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25" y="1038875"/>
            <a:ext cx="3002700" cy="4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2" name="Google Shape;812;p6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Fehler und Multiples Testen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{\rm Prob}(\mathrm{ \# Falsch-positiv})&amp;\\&#10;&amp;={\rm Prob}\big(\cup_{j=1}^{p_0} {\rm Verwerfe}\; H_{j,0}\big) \\&#10;&amp;\leq \sum_{j=1}^{p_0} {\rm Prob}\big( {\rm Verwerfe}\; H_{j,0}\big)\\&#10;&amp;=\sum_{j=1}^{p_0} {\rm Prob}(q_j&lt;\alpha)\\&#10;&amp;= \sum_{j=1}^{p_0} \alpha={p_0}\times\alpha\leq p\times \alpha&#10;\end{align*}&#10;" id="818" name="Google Shape;818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29" y="1153606"/>
            <a:ext cx="6797016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7"/>
          <p:cNvSpPr txBox="1"/>
          <p:nvPr/>
        </p:nvSpPr>
        <p:spPr>
          <a:xfrm>
            <a:off x="2005625" y="1657750"/>
            <a:ext cx="133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FWER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20" name="Google Shape;820;p67"/>
          <p:cNvSpPr txBox="1"/>
          <p:nvPr/>
        </p:nvSpPr>
        <p:spPr>
          <a:xfrm>
            <a:off x="4102425" y="353050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0</a:t>
            </a:r>
            <a:r>
              <a:rPr lang="en"/>
              <a:t> wahre Nullhypothesen</a:t>
            </a:r>
            <a:endParaRPr/>
          </a:p>
        </p:txBody>
      </p:sp>
      <p:sp>
        <p:nvSpPr>
          <p:cNvPr id="821" name="Google Shape;82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6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8"/>
          <p:cNvSpPr txBox="1"/>
          <p:nvPr>
            <p:ph idx="4294967295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Bonferroni Korrektur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Bonferroni Korrektur kontrolliert den family-wide-error rate  (FWER)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Andere Methoden implementiert in der Funktion p.adjust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Zum Beispiel: FDR Korrektur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FDR Korrektur ist weniger stringent (kontrolliert die sog. False Discovery Rate)</a:t>
            </a:r>
            <a:endParaRPr/>
          </a:p>
        </p:txBody>
      </p:sp>
      <p:pic>
        <p:nvPicPr>
          <p:cNvPr descr="P_j^{\rm adj}=p\times P_j" id="828" name="Google Shape;828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025" y="986503"/>
            <a:ext cx="194849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025" y="2698300"/>
            <a:ext cx="4385541" cy="4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6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 Korrektur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00" y="1551325"/>
            <a:ext cx="3222825" cy="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0" y="2377125"/>
            <a:ext cx="3297125" cy="2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325" y="1551337"/>
            <a:ext cx="4426976" cy="269752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9"/>
          <p:cNvSpPr txBox="1"/>
          <p:nvPr/>
        </p:nvSpPr>
        <p:spPr>
          <a:xfrm>
            <a:off x="577400" y="1110100"/>
            <a:ext cx="22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Bonferroni Korrektur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40" name="Google Shape;840;p69"/>
          <p:cNvSpPr txBox="1"/>
          <p:nvPr/>
        </p:nvSpPr>
        <p:spPr>
          <a:xfrm>
            <a:off x="4437550" y="1110100"/>
            <a:ext cx="183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FDR Korrektur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41" name="Google Shape;84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6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adjustment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 hochdimensionaler Resultate</a:t>
            </a:r>
            <a:endParaRPr/>
          </a:p>
        </p:txBody>
      </p:sp>
      <p:sp>
        <p:nvSpPr>
          <p:cNvPr id="848" name="Google Shape;848;p70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P-Wert ist nicht einzige wichtige Kennzahl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absolute Effektgrösse spielt ein wichtige Rolle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 Volcano-Plot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X-Achse: Effektgrösse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Y-Achse: -log10 P-Wert</a:t>
            </a:r>
            <a:endParaRPr/>
          </a:p>
        </p:txBody>
      </p:sp>
      <p:sp>
        <p:nvSpPr>
          <p:cNvPr id="849" name="Google Shape;84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pic>
        <p:nvPicPr>
          <p:cNvPr id="855" name="Google Shape;8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" y="1066525"/>
            <a:ext cx="532431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1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1"/>
          <p:cNvSpPr txBox="1"/>
          <p:nvPr/>
        </p:nvSpPr>
        <p:spPr>
          <a:xfrm>
            <a:off x="5639325" y="1309925"/>
            <a:ext cx="33525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X-Achse: Effektgrösse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Y-Achse: -log10 P-Wert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 rot sind Gene gekennzeichnet mit Korrigiertem P-Wert &lt;0.05 und Effektgrösse &gt;1 (“2-fold increase”)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pic>
        <p:nvPicPr>
          <p:cNvPr id="864" name="Google Shape;8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75" y="1309925"/>
            <a:ext cx="4180949" cy="3000448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2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38" y="1309925"/>
            <a:ext cx="4274513" cy="30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72"/>
          <p:cNvSpPr txBox="1"/>
          <p:nvPr/>
        </p:nvSpPr>
        <p:spPr>
          <a:xfrm>
            <a:off x="451450" y="1050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Echte Daten</a:t>
            </a:r>
            <a:endParaRPr/>
          </a:p>
        </p:txBody>
      </p:sp>
      <p:sp>
        <p:nvSpPr>
          <p:cNvPr id="868" name="Google Shape;868;p72"/>
          <p:cNvSpPr txBox="1"/>
          <p:nvPr/>
        </p:nvSpPr>
        <p:spPr>
          <a:xfrm>
            <a:off x="4925875" y="10177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Simulierten Daten</a:t>
            </a:r>
            <a:endParaRPr/>
          </a:p>
        </p:txBody>
      </p:sp>
      <p:sp>
        <p:nvSpPr>
          <p:cNvPr id="869" name="Google Shape;86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Varianz-shrinkage und Empirical Bayes Methode</a:t>
            </a:r>
            <a:endParaRPr/>
          </a:p>
        </p:txBody>
      </p:sp>
      <p:pic>
        <p:nvPicPr>
          <p:cNvPr descr="Z_j=\frac{\bar Y^A_j-\bar Y^B_j}{S_j}" id="875" name="Google Shape;875;p7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00" y="1228775"/>
            <a:ext cx="3531350" cy="15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ilde{S}^2_j=\frac{d_0S_0^2+d S_j^2}{d_0+d}" id="876" name="Google Shape;876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162" y="3377675"/>
            <a:ext cx="3340026" cy="113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73"/>
          <p:cNvCxnSpPr/>
          <p:nvPr/>
        </p:nvCxnSpPr>
        <p:spPr>
          <a:xfrm rot="10800000">
            <a:off x="3959475" y="2434950"/>
            <a:ext cx="843600" cy="27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73"/>
          <p:cNvSpPr txBox="1"/>
          <p:nvPr/>
        </p:nvSpPr>
        <p:spPr>
          <a:xfrm>
            <a:off x="4322025" y="2708550"/>
            <a:ext cx="19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6CC"/>
                </a:solidFill>
              </a:rPr>
              <a:t>Standardfehler</a:t>
            </a:r>
            <a:endParaRPr>
              <a:solidFill>
                <a:srgbClr val="0066CC"/>
              </a:solidFill>
            </a:endParaRPr>
          </a:p>
        </p:txBody>
      </p:sp>
      <p:sp>
        <p:nvSpPr>
          <p:cNvPr id="879" name="Google Shape;879;p73"/>
          <p:cNvSpPr txBox="1"/>
          <p:nvPr/>
        </p:nvSpPr>
        <p:spPr>
          <a:xfrm>
            <a:off x="5713325" y="1420950"/>
            <a:ext cx="3340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Standardfehler “instabil” für kleines n → Inflation des Z Statistik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Schätzer schrumpft Sj in Richtung S0 (mittels Empirical Bayes Methode)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“Moderated” Z Statistik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Implementiert im limma package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0" name="Google Shape;88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 VERWENDETE SLIDES</a:t>
            </a:r>
            <a:endParaRPr/>
          </a:p>
        </p:txBody>
      </p:sp>
      <p:sp>
        <p:nvSpPr>
          <p:cNvPr id="886" name="Google Shape;88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Quizfragen</a:t>
            </a:r>
            <a:endParaRPr/>
          </a:p>
        </p:txBody>
      </p:sp>
      <p:sp>
        <p:nvSpPr>
          <p:cNvPr id="892" name="Google Shape;892;p7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Was ist das “beste” Modell? Quizfrage: A) Beste Anpassung an die Daten, B) Kleinster Generalisierungsfehler, C) Kleinster R2 Wert</a:t>
            </a:r>
            <a:endParaRPr/>
          </a:p>
        </p:txBody>
      </p:sp>
      <p:sp>
        <p:nvSpPr>
          <p:cNvPr id="893" name="Google Shape;89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/>
          <p:nvPr>
            <p:ph type="title"/>
          </p:nvPr>
        </p:nvSpPr>
        <p:spPr>
          <a:xfrm>
            <a:off x="311700" y="20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Entscheidungsbaum?</a:t>
            </a:r>
            <a:endParaRPr/>
          </a:p>
        </p:txBody>
      </p:sp>
      <p:pic>
        <p:nvPicPr>
          <p:cNvPr id="899" name="Google Shape;8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26" y="1100800"/>
            <a:ext cx="4916600" cy="3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6"/>
          <p:cNvSpPr txBox="1"/>
          <p:nvPr/>
        </p:nvSpPr>
        <p:spPr>
          <a:xfrm>
            <a:off x="311700" y="1073125"/>
            <a:ext cx="36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Wird ein Apfelbaum Früchte tragen (nein/ja)?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Entscheidungsbaum anhand “Alter”, “Sorte” und “Boden”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Klassifikation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package rpart</a:t>
            </a:r>
            <a:endParaRPr/>
          </a:p>
        </p:txBody>
      </p:sp>
      <p:pic>
        <p:nvPicPr>
          <p:cNvPr id="901" name="Google Shape;90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75" y="34650"/>
            <a:ext cx="1323525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7"/>
          <p:cNvSpPr txBox="1"/>
          <p:nvPr/>
        </p:nvSpPr>
        <p:spPr>
          <a:xfrm>
            <a:off x="252788" y="3299475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kombiniert viele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Bäume (*) </a:t>
            </a:r>
            <a:endParaRPr/>
          </a:p>
        </p:txBody>
      </p:sp>
      <p:sp>
        <p:nvSpPr>
          <p:cNvPr id="908" name="Google Shape;908;p77"/>
          <p:cNvSpPr txBox="1"/>
          <p:nvPr/>
        </p:nvSpPr>
        <p:spPr>
          <a:xfrm>
            <a:off x="6583300" y="3191625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Bäume bekommen mehr Gewicht in der Klassifikation</a:t>
            </a:r>
            <a:endParaRPr/>
          </a:p>
        </p:txBody>
      </p:sp>
      <p:sp>
        <p:nvSpPr>
          <p:cNvPr id="909" name="Google Shape;909;p77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Jeder Baum berücksichtigt die Fehler des vorhergehenden Baumes (Gewichtung der Datenpunkte)</a:t>
            </a:r>
            <a:endParaRPr/>
          </a:p>
        </p:txBody>
      </p:sp>
      <p:sp>
        <p:nvSpPr>
          <p:cNvPr id="910" name="Google Shape;910;p77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7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sp>
        <p:nvSpPr>
          <p:cNvPr id="915" name="Google Shape;915;p77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AdaBoost verwendet “Stümpfe”</a:t>
            </a:r>
            <a:endParaRPr sz="1200"/>
          </a:p>
        </p:txBody>
      </p:sp>
      <p:pic>
        <p:nvPicPr>
          <p:cNvPr id="916" name="Google Shape;91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13188"/>
            <a:ext cx="3273425" cy="49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i^{(m+1)}=\\&#10;w_i^{(m)}\times\exp(\alpha_m I(y_i\neq G_{mi}))" id="917" name="Google Shape;917;p7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989" y="4238338"/>
            <a:ext cx="2614124" cy="7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6563" y="4238350"/>
            <a:ext cx="2208424" cy="56038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Ridge}_{\lambda}=\text{arg}\min\limits_{\beta}\;\rm{RSS}(\beta)+\lambda\color{black}{\|\beta\|_2^2}" id="129" name="Google Shape;129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25" y="1195850"/>
            <a:ext cx="800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 rot="-5400000">
            <a:off x="5467201" y="1751700"/>
            <a:ext cx="230700" cy="11976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133" name="Google Shape;133;p19"/>
          <p:cNvSpPr/>
          <p:nvPr/>
        </p:nvSpPr>
        <p:spPr>
          <a:xfrm rot="-5400000">
            <a:off x="7704108" y="1809807"/>
            <a:ext cx="267600" cy="11985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794325" y="2895025"/>
            <a:ext cx="189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85F4"/>
                </a:solidFill>
              </a:rPr>
              <a:t>Goodness-of-Fit</a:t>
            </a:r>
            <a:endParaRPr sz="16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5" name="Google Shape;135;p19"/>
          <p:cNvSpPr txBox="1"/>
          <p:nvPr/>
        </p:nvSpPr>
        <p:spPr>
          <a:xfrm>
            <a:off x="6935525" y="2895025"/>
            <a:ext cx="1934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85F4"/>
                </a:solidFill>
              </a:rPr>
              <a:t>Modellkomplexität</a:t>
            </a:r>
            <a:endParaRPr sz="16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Regularisierung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Lambda: Tuning-Parameter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Lasso}_{\lambda}=\text{arg}\min\limits_{\beta}\;\rm{RSS}(\beta)+\lambda\color{red}{\|\beta\|_1}" id="142" name="Google Shape;142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152625"/>
            <a:ext cx="7464076" cy="11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88350" y="2494188"/>
            <a:ext cx="726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Penalisierung der L1 norm: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Lasso: gleichzeitige Schru</a:t>
            </a:r>
            <a:r>
              <a:rPr lang="en" sz="1600">
                <a:solidFill>
                  <a:schemeClr val="dk2"/>
                </a:solidFill>
              </a:rPr>
              <a:t>mpfung + Variablenselektion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Lasso stimulierte vielbeachtete Forschung in der angewandten und theoretischen Statistik (Publikation von Tibshirani ~40’000 Zitierungen)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|\beta\|_1=\sum_{j=1}^p|\beta_j|" id="144" name="Google Shape;144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200" y="2516700"/>
            <a:ext cx="1964176" cy="3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3951875" y="4705450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 </a:t>
            </a:r>
            <a:r>
              <a:rPr lang="en">
                <a:solidFill>
                  <a:schemeClr val="dk2"/>
                </a:solidFill>
              </a:rPr>
              <a:t>Lasso=</a:t>
            </a: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east </a:t>
            </a:r>
            <a:r>
              <a:rPr b="1"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bsolute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hrinkage and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election </a:t>
            </a:r>
            <a:r>
              <a:rPr b="1" lang="en">
                <a:solidFill>
                  <a:schemeClr val="dk2"/>
                </a:solidFill>
              </a:rPr>
              <a:t>o</a:t>
            </a:r>
            <a:r>
              <a:rPr lang="en">
                <a:solidFill>
                  <a:schemeClr val="dk2"/>
                </a:solidFill>
              </a:rPr>
              <a:t>perator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50" y="755700"/>
            <a:ext cx="2128450" cy="2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00" y="728257"/>
            <a:ext cx="2218850" cy="242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|\beta\|^2_2=\sum_{j=1}^p \beta^2_j \leq c" id="156" name="Google Shape;156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0276" y="3312025"/>
            <a:ext cx="1901250" cy="3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261025" y="3277700"/>
            <a:ext cx="4219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L2 Norm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Geometrie einer Sphäre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Kontinuierliche Schrumpfung der Koeffizienten → Keine Variablen Selektion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Geschlossen Lösung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|\beta\|_1=\sum_{j=1}^p |\beta_j| \leq c" id="158" name="Google Shape;158;p2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020" y="3416550"/>
            <a:ext cx="1875250" cy="2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4938750" y="3360525"/>
            <a:ext cx="408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L1 Norm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Geometrie eines “Diamanten” mit “Ecken”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Schrumpfung der Koeffizienten + Variablen Selektion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Keine geschlossene Lösung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Geometrische Betrachtung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